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9"/>
  </p:notesMasterIdLst>
  <p:handoutMasterIdLst>
    <p:handoutMasterId r:id="rId40"/>
  </p:handoutMasterIdLst>
  <p:sldIdLst>
    <p:sldId id="256" r:id="rId2"/>
    <p:sldId id="309" r:id="rId3"/>
    <p:sldId id="310" r:id="rId4"/>
    <p:sldId id="389" r:id="rId5"/>
    <p:sldId id="461" r:id="rId6"/>
    <p:sldId id="390" r:id="rId7"/>
    <p:sldId id="462" r:id="rId8"/>
    <p:sldId id="494" r:id="rId9"/>
    <p:sldId id="490" r:id="rId10"/>
    <p:sldId id="491" r:id="rId11"/>
    <p:sldId id="492" r:id="rId12"/>
    <p:sldId id="487" r:id="rId13"/>
    <p:sldId id="463" r:id="rId14"/>
    <p:sldId id="472" r:id="rId15"/>
    <p:sldId id="466" r:id="rId16"/>
    <p:sldId id="467" r:id="rId17"/>
    <p:sldId id="469" r:id="rId18"/>
    <p:sldId id="468" r:id="rId19"/>
    <p:sldId id="470" r:id="rId20"/>
    <p:sldId id="471" r:id="rId21"/>
    <p:sldId id="345" r:id="rId22"/>
    <p:sldId id="347" r:id="rId23"/>
    <p:sldId id="473" r:id="rId24"/>
    <p:sldId id="474" r:id="rId25"/>
    <p:sldId id="475" r:id="rId26"/>
    <p:sldId id="476" r:id="rId27"/>
    <p:sldId id="477" r:id="rId28"/>
    <p:sldId id="478" r:id="rId29"/>
    <p:sldId id="479" r:id="rId30"/>
    <p:sldId id="480" r:id="rId31"/>
    <p:sldId id="481" r:id="rId32"/>
    <p:sldId id="482" r:id="rId33"/>
    <p:sldId id="483" r:id="rId34"/>
    <p:sldId id="484" r:id="rId35"/>
    <p:sldId id="485" r:id="rId36"/>
    <p:sldId id="486" r:id="rId37"/>
    <p:sldId id="315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clrMode="bw" frameSlides="1"/>
  <p:clrMru>
    <a:srgbClr val="185C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829" autoAdjust="0"/>
  </p:normalViewPr>
  <p:slideViewPr>
    <p:cSldViewPr snapToGrid="0" snapToObjects="1">
      <p:cViewPr>
        <p:scale>
          <a:sx n="100" d="100"/>
          <a:sy n="100" d="100"/>
        </p:scale>
        <p:origin x="-1680" y="-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1" d="100"/>
        <a:sy n="141" d="100"/>
      </p:scale>
      <p:origin x="0" y="65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F7FC8-EDF1-B745-B794-DEBC2B28F3A5}" type="datetimeFigureOut">
              <a:rPr lang="en-US" smtClean="0"/>
              <a:t>04/07/18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C7BF8-8EEA-E746-B6B1-70A030903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95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7C15C-9360-D846-82FF-FB09835C3991}" type="datetimeFigureOut">
              <a:rPr lang="en-US" smtClean="0"/>
              <a:t>04/07/18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098D7-F03D-454D-A4F0-32B46C79E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19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 userDrawn="1"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04/07/18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04/07/18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04/07/18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04/07/18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04/07/18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04/07/18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04/07/18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04/07/18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04/07/18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04/07/18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04/07/18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04/07/18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Finance for IT managers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International Masters </a:t>
            </a:r>
          </a:p>
          <a:p>
            <a:r>
              <a:rPr lang="en-US" dirty="0" smtClean="0"/>
              <a:t>Spring 2018 program</a:t>
            </a:r>
          </a:p>
        </p:txBody>
      </p:sp>
      <p:pic>
        <p:nvPicPr>
          <p:cNvPr id="4" name="Image 3" descr="\\shares.ionis.epitech.net\EPITA_MASTER_INTERNATIONAUX\Logos\EPITA GRADUATE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3" y="5798820"/>
            <a:ext cx="1869440" cy="105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481638" y="6338125"/>
            <a:ext cx="243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185CB9"/>
                </a:solidFill>
              </a:rPr>
              <a:t>©</a:t>
            </a:r>
            <a:r>
              <a:rPr lang="en-US" dirty="0"/>
              <a:t> </a:t>
            </a:r>
            <a:r>
              <a:rPr lang="en-US" b="1" dirty="0" smtClean="0">
                <a:solidFill>
                  <a:srgbClr val="185CB9"/>
                </a:solidFill>
              </a:rPr>
              <a:t>Sylvie Appriou</a:t>
            </a:r>
            <a:endParaRPr lang="en-US" b="1" dirty="0">
              <a:solidFill>
                <a:srgbClr val="185C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334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67267" y="2454410"/>
            <a:ext cx="44279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Welcome </a:t>
            </a:r>
            <a:r>
              <a:rPr lang="en-US" sz="2000" b="1" dirty="0">
                <a:solidFill>
                  <a:schemeClr val="tx2"/>
                </a:solidFill>
              </a:rPr>
              <a:t>to my class…</a:t>
            </a:r>
          </a:p>
          <a:p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>
                <a:solidFill>
                  <a:schemeClr val="tx2"/>
                </a:solidFill>
              </a:rPr>
              <a:t>Nice to </a:t>
            </a:r>
            <a:r>
              <a:rPr lang="en-US" sz="2000" b="1" dirty="0" smtClean="0">
                <a:solidFill>
                  <a:schemeClr val="tx2"/>
                </a:solidFill>
              </a:rPr>
              <a:t>meet you…</a:t>
            </a:r>
          </a:p>
          <a:p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Brief personal introduction…</a:t>
            </a:r>
          </a:p>
          <a:p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What this class is and isn’t…</a:t>
            </a:r>
            <a:endParaRPr lang="en-US" sz="2000" b="1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368" r="28889" b="-2889"/>
          <a:stretch/>
        </p:blipFill>
        <p:spPr>
          <a:xfrm>
            <a:off x="0" y="114300"/>
            <a:ext cx="4655459" cy="700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27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76771" y="2663062"/>
            <a:ext cx="7552949" cy="367269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Please, prepare a </a:t>
            </a:r>
            <a:r>
              <a:rPr lang="en-US" b="1" dirty="0"/>
              <a:t>brief </a:t>
            </a:r>
            <a:r>
              <a:rPr lang="en-US" b="1" dirty="0" smtClean="0"/>
              <a:t>verbal introduction </a:t>
            </a:r>
            <a:r>
              <a:rPr lang="en-US" b="1" dirty="0"/>
              <a:t>of </a:t>
            </a:r>
            <a:r>
              <a:rPr lang="en-US" b="1" dirty="0" smtClean="0"/>
              <a:t>yourself, highlighting:</a:t>
            </a:r>
            <a:endParaRPr lang="en-US" b="1" dirty="0"/>
          </a:p>
          <a:p>
            <a:pPr>
              <a:buFont typeface="Arial"/>
              <a:buChar char="•"/>
            </a:pPr>
            <a:r>
              <a:rPr lang="en-US" dirty="0" smtClean="0"/>
              <a:t>Who you are, where you </a:t>
            </a:r>
            <a:r>
              <a:rPr lang="en-US" smtClean="0"/>
              <a:t>come from…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What EPITA curriculum you belong to…</a:t>
            </a:r>
          </a:p>
          <a:p>
            <a:pPr>
              <a:buFont typeface="Arial"/>
              <a:buChar char="•"/>
            </a:pPr>
            <a:r>
              <a:rPr lang="en-US" dirty="0" smtClean="0"/>
              <a:t>Your work field experience (if any) prior to joining EPITA (i.e. Software </a:t>
            </a:r>
            <a:r>
              <a:rPr lang="en-US" dirty="0" err="1" smtClean="0"/>
              <a:t>develpt</a:t>
            </a:r>
            <a:r>
              <a:rPr lang="en-US" dirty="0" smtClean="0"/>
              <a:t>. for automotive industry)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b="1" dirty="0" smtClean="0"/>
              <a:t>Do you have any Finance knowledge / experience? In what context? What can you share with us?</a:t>
            </a:r>
          </a:p>
          <a:p>
            <a:pPr marL="0" indent="0">
              <a:buNone/>
            </a:pPr>
            <a:endParaRPr lang="en-US" sz="1500" b="1" dirty="0"/>
          </a:p>
          <a:p>
            <a:pPr marL="0" indent="0">
              <a:buNone/>
            </a:pPr>
            <a:r>
              <a:rPr lang="en-US" b="1" dirty="0"/>
              <a:t>Any particular expectation from the Finance class ?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and change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46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schedule and contents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35260" y="2683331"/>
            <a:ext cx="8692840" cy="11520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1199992" y="2683331"/>
            <a:ext cx="6884413" cy="3450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18" charset="2"/>
              <a:buNone/>
            </a:pPr>
            <a:r>
              <a:rPr lang="en-US" sz="2000" b="1" dirty="0" smtClean="0"/>
              <a:t>Session 1 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Introduction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Corporate Finance general concepts</a:t>
            </a:r>
          </a:p>
          <a:p>
            <a:pPr marL="0" indent="0">
              <a:buFont typeface="Symbol" pitchFamily="18" charset="2"/>
              <a:buNone/>
            </a:pPr>
            <a:r>
              <a:rPr lang="en-US" sz="2000" b="1" dirty="0" smtClean="0"/>
              <a:t>Session 2 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Planning and Budgeting, Cost Management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Case study</a:t>
            </a:r>
          </a:p>
          <a:p>
            <a:pPr marL="0" indent="0">
              <a:buFont typeface="Symbol" pitchFamily="18" charset="2"/>
              <a:buNone/>
            </a:pPr>
            <a:r>
              <a:rPr lang="en-US" sz="2000" b="1" dirty="0" smtClean="0"/>
              <a:t>Session 3</a:t>
            </a:r>
            <a:endParaRPr lang="en-US" sz="2000" dirty="0" smtClean="0"/>
          </a:p>
          <a:p>
            <a:pPr>
              <a:buFont typeface="Arial"/>
              <a:buChar char="•"/>
            </a:pPr>
            <a:r>
              <a:rPr lang="en-US" sz="2000" dirty="0" smtClean="0"/>
              <a:t>Project value case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Case study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4643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1610610"/>
            <a:ext cx="7772400" cy="2376950"/>
          </a:xfrm>
        </p:spPr>
        <p:txBody>
          <a:bodyPr/>
          <a:lstStyle/>
          <a:p>
            <a:r>
              <a:rPr lang="en-US" dirty="0" smtClean="0"/>
              <a:t>Corporate Finance</a:t>
            </a:r>
            <a:br>
              <a:rPr lang="en-US" dirty="0" smtClean="0"/>
            </a:br>
            <a:r>
              <a:rPr lang="en-US" dirty="0" smtClean="0"/>
              <a:t>general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75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b="1" dirty="0" smtClean="0"/>
              <a:t>Balance Sheet</a:t>
            </a:r>
          </a:p>
          <a:p>
            <a:pPr>
              <a:buFont typeface="Arial"/>
              <a:buChar char="•"/>
            </a:pPr>
            <a:r>
              <a:rPr lang="en-US" b="1" dirty="0" smtClean="0"/>
              <a:t>Income statement (P&amp;L : Profit and Loss)</a:t>
            </a:r>
          </a:p>
          <a:p>
            <a:pPr>
              <a:buFont typeface="Arial"/>
              <a:buChar char="•"/>
            </a:pPr>
            <a:r>
              <a:rPr lang="en-US" b="1" dirty="0" smtClean="0"/>
              <a:t>Profit </a:t>
            </a:r>
            <a:r>
              <a:rPr lang="en-US" b="1" dirty="0" err="1" smtClean="0"/>
              <a:t>vs</a:t>
            </a:r>
            <a:r>
              <a:rPr lang="en-US" b="1" dirty="0" smtClean="0"/>
              <a:t> Cash</a:t>
            </a:r>
            <a:endParaRPr lang="en-US" b="1" dirty="0"/>
          </a:p>
          <a:p>
            <a:pPr>
              <a:buFont typeface="Arial"/>
              <a:buChar char="•"/>
            </a:pPr>
            <a:r>
              <a:rPr lang="en-US" b="1" dirty="0" smtClean="0"/>
              <a:t>Depreciation / Amortization</a:t>
            </a:r>
          </a:p>
          <a:p>
            <a:pPr>
              <a:buFont typeface="Arial"/>
              <a:buChar char="•"/>
            </a:pPr>
            <a:r>
              <a:rPr lang="en-US" b="1" dirty="0" smtClean="0"/>
              <a:t>Critical Performance ratio</a:t>
            </a:r>
          </a:p>
          <a:p>
            <a:pPr>
              <a:buFont typeface="Arial"/>
              <a:buChar char="•"/>
            </a:pPr>
            <a:r>
              <a:rPr lang="en-US" b="1" dirty="0" smtClean="0"/>
              <a:t>Finance quiz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Corporate Finance</a:t>
            </a:r>
            <a:br>
              <a:rPr lang="en-US" dirty="0"/>
            </a:br>
            <a:r>
              <a:rPr lang="en-US" dirty="0"/>
              <a:t>Key concepts</a:t>
            </a:r>
          </a:p>
        </p:txBody>
      </p:sp>
    </p:spTree>
    <p:extLst>
      <p:ext uri="{BB962C8B-B14F-4D97-AF65-F5344CB8AC3E}">
        <p14:creationId xmlns:p14="http://schemas.microsoft.com/office/powerpoint/2010/main" val="875491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Corporate Finance</a:t>
            </a:r>
            <a:br>
              <a:rPr lang="en-US" dirty="0" smtClean="0"/>
            </a:br>
            <a:r>
              <a:rPr lang="en-US" dirty="0" smtClean="0"/>
              <a:t>Key concepts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80988" y="2353056"/>
            <a:ext cx="4172478" cy="475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/>
          <a:p>
            <a:pPr marL="236538" indent="-236538" algn="l" defTabSz="814388"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None/>
            </a:pPr>
            <a:endParaRPr lang="en-US" b="1" dirty="0"/>
          </a:p>
          <a:p>
            <a:pPr marL="236538" indent="-236538" algn="l" defTabSz="814388"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GL – General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Ledger or journal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36538" indent="-236538" algn="l" defTabSz="814388"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GAAP – </a:t>
            </a:r>
            <a:r>
              <a:rPr lang="en-US" sz="1200" b="1" dirty="0" smtClean="0">
                <a:solidFill>
                  <a:schemeClr val="accent1">
                    <a:lumMod val="50000"/>
                  </a:schemeClr>
                </a:solidFill>
              </a:rPr>
              <a:t>Generally accepted Accounting principles</a:t>
            </a:r>
            <a:endParaRPr 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36538" indent="-236538" algn="l" defTabSz="814388"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Chart of Account </a:t>
            </a:r>
          </a:p>
          <a:p>
            <a:pPr marL="236538" indent="-236538" algn="l" defTabSz="814388"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Balance Sheet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lvl="1" defTabSz="814388">
              <a:spcBef>
                <a:spcPct val="50000"/>
              </a:spcBef>
              <a:buClr>
                <a:schemeClr val="tx2"/>
              </a:buClr>
              <a:buSzPct val="100000"/>
            </a:pP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-    Assets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: Cash, Fixed assets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,        	Receivables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marL="693738" lvl="1" indent="-236538" defTabSz="814388">
              <a:spcBef>
                <a:spcPts val="6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Liabilities : Payable,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debts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marL="693738" lvl="1" indent="-236538" defTabSz="814388">
              <a:spcBef>
                <a:spcPts val="6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Equity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: capital,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stock</a:t>
            </a:r>
            <a:endParaRPr lang="en-US" sz="20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36538" indent="-236538" algn="l" defTabSz="814388"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Depreciation, amortization</a:t>
            </a:r>
          </a:p>
          <a:p>
            <a:pPr marL="236538" indent="-236538" algn="l" defTabSz="814388">
              <a:spcBef>
                <a:spcPct val="50000"/>
              </a:spcBef>
              <a:buClr>
                <a:schemeClr val="tx2"/>
              </a:buClr>
              <a:buSzPct val="100000"/>
            </a:pPr>
            <a:endParaRPr lang="en-US" sz="2000" b="1" dirty="0"/>
          </a:p>
          <a:p>
            <a:pPr marL="236538" indent="-236538" algn="l" defTabSz="814388"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None/>
            </a:pPr>
            <a:r>
              <a:rPr lang="en-US" sz="1800" b="1" dirty="0"/>
              <a:t>	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971522" y="2776390"/>
            <a:ext cx="4172478" cy="475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/>
          <a:p>
            <a:pPr marL="236538" indent="-236538" algn="l" defTabSz="814388"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Income Statement (P&amp;L)</a:t>
            </a:r>
          </a:p>
          <a:p>
            <a:pPr marL="693738" lvl="1" indent="-236538" defTabSz="814388">
              <a:spcBef>
                <a:spcPts val="6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Income</a:t>
            </a:r>
          </a:p>
          <a:p>
            <a:pPr marL="693738" lvl="1" indent="-236538" defTabSz="814388">
              <a:spcBef>
                <a:spcPts val="6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COGS : Cost of Goods sold</a:t>
            </a:r>
          </a:p>
          <a:p>
            <a:pPr marL="693738" lvl="1" indent="-236538" defTabSz="814388">
              <a:spcBef>
                <a:spcPts val="6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Expense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s</a:t>
            </a:r>
          </a:p>
          <a:p>
            <a:pPr marL="236538" indent="-236538" algn="l" defTabSz="814388"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Working capital</a:t>
            </a:r>
          </a:p>
          <a:p>
            <a:pPr marL="236538" indent="-236538" algn="l" defTabSz="814388"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Cash flow statements</a:t>
            </a:r>
          </a:p>
          <a:p>
            <a:pPr marL="236538" indent="-236538" algn="l" defTabSz="814388"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Financial ratios (Current ratio, Inventory turns, DSO, P/E…)</a:t>
            </a:r>
          </a:p>
          <a:p>
            <a:pPr marL="236538" indent="-236538" algn="l" defTabSz="814388"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Accruals </a:t>
            </a:r>
            <a:r>
              <a:rPr lang="en-US" sz="2000" b="1" dirty="0" err="1" smtClean="0">
                <a:solidFill>
                  <a:schemeClr val="accent1">
                    <a:lumMod val="50000"/>
                  </a:schemeClr>
                </a:solidFill>
              </a:rPr>
              <a:t>vs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 Cash Accounting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36538" indent="-236538" algn="l" defTabSz="814388">
              <a:spcBef>
                <a:spcPct val="50000"/>
              </a:spcBef>
              <a:buClr>
                <a:schemeClr val="tx2"/>
              </a:buClr>
              <a:buSzPct val="100000"/>
            </a:pPr>
            <a:endParaRPr lang="en-US" sz="2000" b="1" dirty="0"/>
          </a:p>
          <a:p>
            <a:pPr marL="236538" indent="-236538" algn="l" defTabSz="814388"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None/>
            </a:pPr>
            <a:r>
              <a:rPr lang="en-US" sz="1800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4454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Balance Sheet</a:t>
            </a:r>
            <a:endParaRPr lang="en-US" dirty="0"/>
          </a:p>
        </p:txBody>
      </p:sp>
      <p:pic>
        <p:nvPicPr>
          <p:cNvPr id="5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0" t="3666" r="16476" b="3840"/>
          <a:stretch/>
        </p:blipFill>
        <p:spPr bwMode="auto">
          <a:xfrm>
            <a:off x="231776" y="2035175"/>
            <a:ext cx="4378372" cy="482282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6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082" y="2574691"/>
            <a:ext cx="4260365" cy="4283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141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484967"/>
            <a:ext cx="7408333" cy="3450696"/>
          </a:xfrm>
        </p:spPr>
        <p:txBody>
          <a:bodyPr>
            <a:normAutofit/>
          </a:bodyPr>
          <a:lstStyle/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Font typeface="Wingdings" charset="0"/>
              <a:buChar char="§"/>
            </a:pPr>
            <a:r>
              <a:rPr lang="fr-FR" b="1" dirty="0" err="1"/>
              <a:t>Working</a:t>
            </a:r>
            <a:r>
              <a:rPr lang="fr-FR" b="1" dirty="0"/>
              <a:t> Capital </a:t>
            </a: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FontTx/>
              <a:buChar char="-"/>
            </a:pPr>
            <a:r>
              <a:rPr lang="fr-FR" sz="2000" b="1" dirty="0" err="1"/>
              <a:t>Current</a:t>
            </a:r>
            <a:r>
              <a:rPr lang="fr-FR" sz="2000" b="1" dirty="0"/>
              <a:t> </a:t>
            </a:r>
            <a:r>
              <a:rPr lang="fr-FR" sz="2000" b="1" dirty="0" err="1"/>
              <a:t>Assets</a:t>
            </a:r>
            <a:r>
              <a:rPr lang="fr-FR" sz="2000" b="1" dirty="0"/>
              <a:t> – </a:t>
            </a:r>
            <a:r>
              <a:rPr lang="fr-FR" sz="2000" b="1" dirty="0" err="1"/>
              <a:t>Current</a:t>
            </a:r>
            <a:r>
              <a:rPr lang="fr-FR" sz="2000" b="1" dirty="0"/>
              <a:t> </a:t>
            </a:r>
            <a:r>
              <a:rPr lang="fr-FR" sz="2000" b="1" dirty="0" err="1"/>
              <a:t>liabilities</a:t>
            </a:r>
            <a:endParaRPr lang="fr-FR" sz="2000" b="1" dirty="0"/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FontTx/>
              <a:buChar char="-"/>
            </a:pPr>
            <a:r>
              <a:rPr lang="fr-FR" sz="2000" b="1" dirty="0" err="1"/>
              <a:t>Measurement</a:t>
            </a:r>
            <a:r>
              <a:rPr lang="fr-FR" sz="2000" b="1" dirty="0"/>
              <a:t> of </a:t>
            </a:r>
            <a:r>
              <a:rPr lang="fr-FR" sz="2000" b="1" dirty="0" err="1"/>
              <a:t>liquidity</a:t>
            </a:r>
            <a:endParaRPr lang="fr-FR" sz="2000" b="1" dirty="0"/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FontTx/>
              <a:buChar char="-"/>
            </a:pPr>
            <a:r>
              <a:rPr lang="fr-FR" sz="2000" b="1" dirty="0"/>
              <a:t>Key drivers DSO (</a:t>
            </a:r>
            <a:r>
              <a:rPr lang="fr-FR" sz="2000" b="1" dirty="0" err="1"/>
              <a:t>Days</a:t>
            </a:r>
            <a:r>
              <a:rPr lang="fr-FR" sz="2000" b="1" dirty="0"/>
              <a:t> sales </a:t>
            </a:r>
            <a:r>
              <a:rPr lang="fr-FR" sz="2000" b="1" dirty="0" err="1"/>
              <a:t>outstanding</a:t>
            </a:r>
            <a:r>
              <a:rPr lang="fr-FR" sz="2000" b="1" dirty="0"/>
              <a:t>)</a:t>
            </a: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FontTx/>
              <a:buChar char="-"/>
            </a:pPr>
            <a:r>
              <a:rPr lang="fr-FR" sz="2000" b="1" dirty="0" err="1"/>
              <a:t>Account</a:t>
            </a:r>
            <a:r>
              <a:rPr lang="fr-FR" sz="2000" b="1" dirty="0"/>
              <a:t> Payable as a source of </a:t>
            </a:r>
            <a:r>
              <a:rPr lang="fr-FR" sz="2000" b="1" dirty="0" err="1"/>
              <a:t>Financing</a:t>
            </a:r>
            <a:r>
              <a:rPr lang="fr-FR" sz="2000" b="1" dirty="0"/>
              <a:t> </a:t>
            </a:r>
            <a:endParaRPr lang="fr-FR" b="1" dirty="0"/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Font typeface="Wingdings" charset="0"/>
              <a:buChar char="§"/>
            </a:pPr>
            <a:r>
              <a:rPr lang="fr-FR" b="1" dirty="0" err="1"/>
              <a:t>Inventory</a:t>
            </a:r>
            <a:r>
              <a:rPr lang="fr-FR" b="1" dirty="0"/>
              <a:t> management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critical</a:t>
            </a:r>
            <a:r>
              <a:rPr lang="fr-FR" b="1" dirty="0"/>
              <a:t>!</a:t>
            </a:r>
            <a:endParaRPr lang="fr-FR" sz="2000" b="1" dirty="0"/>
          </a:p>
          <a:p>
            <a:pPr marL="457200" lvl="1" indent="0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None/>
            </a:pPr>
            <a:r>
              <a:rPr lang="fr-FR" sz="2000" b="1" dirty="0"/>
              <a:t>- 	High </a:t>
            </a:r>
            <a:r>
              <a:rPr lang="fr-FR" sz="2000" b="1" dirty="0" err="1"/>
              <a:t>risk</a:t>
            </a:r>
            <a:r>
              <a:rPr lang="fr-FR" sz="2000" b="1" dirty="0"/>
              <a:t> area</a:t>
            </a:r>
            <a:endParaRPr lang="fr-FR" b="1" dirty="0"/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Font typeface="Wingdings" charset="0"/>
              <a:buChar char="§"/>
            </a:pPr>
            <a:r>
              <a:rPr lang="fr-FR" b="1" dirty="0"/>
              <a:t>Watch </a:t>
            </a:r>
            <a:r>
              <a:rPr lang="fr-FR" b="1" dirty="0" err="1"/>
              <a:t>Account</a:t>
            </a:r>
            <a:r>
              <a:rPr lang="fr-FR" b="1" dirty="0"/>
              <a:t> </a:t>
            </a:r>
            <a:r>
              <a:rPr lang="fr-FR" b="1" dirty="0" err="1"/>
              <a:t>Receivable</a:t>
            </a:r>
            <a:r>
              <a:rPr lang="fr-FR" b="1" dirty="0"/>
              <a:t> </a:t>
            </a:r>
            <a:r>
              <a:rPr lang="fr-FR" b="1" dirty="0" err="1"/>
              <a:t>collectibility</a:t>
            </a:r>
            <a:endParaRPr lang="fr-FR" b="1" dirty="0"/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FontTx/>
              <a:buChar char="-"/>
            </a:pPr>
            <a:endParaRPr lang="fr-FR" b="1" dirty="0"/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Font typeface="Wingdings" charset="0"/>
              <a:buChar char="§"/>
            </a:pPr>
            <a:endParaRPr lang="fr-FR" b="1" dirty="0"/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Font typeface="Wingdings" charset="0"/>
              <a:buChar char="§"/>
            </a:pPr>
            <a:endParaRPr lang="fr-FR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 Sheet</a:t>
            </a:r>
          </a:p>
        </p:txBody>
      </p:sp>
    </p:spTree>
    <p:extLst>
      <p:ext uri="{BB962C8B-B14F-4D97-AF65-F5344CB8AC3E}">
        <p14:creationId xmlns:p14="http://schemas.microsoft.com/office/powerpoint/2010/main" val="117201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Income Statement (P&amp;L)</a:t>
            </a:r>
            <a:endParaRPr lang="en-US" dirty="0"/>
          </a:p>
        </p:txBody>
      </p:sp>
      <p:pic>
        <p:nvPicPr>
          <p:cNvPr id="7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1" t="10189" r="10487" b="7436"/>
          <a:stretch/>
        </p:blipFill>
        <p:spPr bwMode="auto">
          <a:xfrm>
            <a:off x="338667" y="2284942"/>
            <a:ext cx="6536266" cy="445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871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Income Statement (P&amp;L)</a:t>
            </a:r>
            <a:br>
              <a:rPr lang="en-US" dirty="0" smtClean="0"/>
            </a:br>
            <a:r>
              <a:rPr lang="en-US" dirty="0" smtClean="0"/>
              <a:t>Cost of Sales</a:t>
            </a:r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2235200"/>
            <a:ext cx="4940300" cy="443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4535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purpose of </a:t>
            </a:r>
            <a:r>
              <a:rPr lang="en-US" dirty="0" smtClean="0"/>
              <a:t>this </a:t>
            </a:r>
            <a:r>
              <a:rPr lang="en-US" smtClean="0"/>
              <a:t>Finance class is </a:t>
            </a:r>
            <a:r>
              <a:rPr lang="en-US" dirty="0"/>
              <a:t>to help you, as IT managers, </a:t>
            </a:r>
            <a:r>
              <a:rPr lang="en-US" dirty="0" smtClean="0"/>
              <a:t>more </a:t>
            </a:r>
            <a:r>
              <a:rPr lang="en-US" dirty="0"/>
              <a:t>effectively manage and control your </a:t>
            </a:r>
            <a:r>
              <a:rPr lang="en-US" dirty="0" smtClean="0"/>
              <a:t>work, budget and make </a:t>
            </a:r>
            <a:r>
              <a:rPr lang="en-US" dirty="0"/>
              <a:t>better business decisions.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It should allow you to intelligently discuss with your Finance teams and effectively speak for the IT cause</a:t>
            </a:r>
          </a:p>
          <a:p>
            <a:pPr marL="0" indent="0">
              <a:buNone/>
            </a:pPr>
            <a:r>
              <a:rPr lang="en-US" dirty="0" smtClean="0"/>
              <a:t>This </a:t>
            </a:r>
            <a:r>
              <a:rPr lang="en-US" dirty="0"/>
              <a:t>course provides an overview of basic financial concepts and their </a:t>
            </a:r>
            <a:r>
              <a:rPr lang="en-US" dirty="0" smtClean="0"/>
              <a:t>practical application </a:t>
            </a:r>
            <a:r>
              <a:rPr lang="en-US" dirty="0"/>
              <a:t>to planning and budgeting an IT organization / IT projects. </a:t>
            </a:r>
          </a:p>
          <a:p>
            <a:pPr marL="0" indent="0">
              <a:buNone/>
            </a:pPr>
            <a:r>
              <a:rPr lang="en-US" dirty="0" smtClean="0"/>
              <a:t>As a student, you will gain knowledge and experience in Planning</a:t>
            </a:r>
            <a:r>
              <a:rPr lang="en-US" dirty="0"/>
              <a:t>, Budgeting, Cost management and Project Value Case.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991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Income Statement (P&amp;L)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42888" y="1591056"/>
            <a:ext cx="8672512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None/>
            </a:pPr>
            <a:endParaRPr lang="en-US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ts val="12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sz="2400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ts val="12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>
                <a:solidFill>
                  <a:srgbClr val="016296"/>
                </a:solidFill>
              </a:rPr>
              <a:t>Record Sales </a:t>
            </a:r>
            <a:r>
              <a:rPr lang="fr-FR" sz="2400" b="1" dirty="0" err="1">
                <a:solidFill>
                  <a:srgbClr val="016296"/>
                </a:solidFill>
              </a:rPr>
              <a:t>too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early</a:t>
            </a:r>
            <a:r>
              <a:rPr lang="fr-FR" sz="2400" b="1" dirty="0">
                <a:solidFill>
                  <a:srgbClr val="016296"/>
                </a:solidFill>
              </a:rPr>
              <a:t> or </a:t>
            </a:r>
            <a:r>
              <a:rPr lang="fr-FR" sz="2400" b="1" dirty="0" err="1">
                <a:solidFill>
                  <a:srgbClr val="016296"/>
                </a:solidFill>
              </a:rPr>
              <a:t>too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late</a:t>
            </a:r>
            <a:r>
              <a:rPr lang="fr-FR" sz="2400" b="1" dirty="0">
                <a:solidFill>
                  <a:srgbClr val="016296"/>
                </a:solidFill>
              </a:rPr>
              <a:t>…or record Sales </a:t>
            </a:r>
            <a:r>
              <a:rPr lang="fr-FR" sz="2400" b="1" dirty="0" err="1">
                <a:solidFill>
                  <a:srgbClr val="016296"/>
                </a:solidFill>
              </a:rPr>
              <a:t>that</a:t>
            </a:r>
            <a:r>
              <a:rPr lang="fr-FR" sz="2400" b="1" dirty="0">
                <a:solidFill>
                  <a:srgbClr val="016296"/>
                </a:solidFill>
              </a:rPr>
              <a:t> have not </a:t>
            </a:r>
            <a:r>
              <a:rPr lang="fr-FR" sz="2400" b="1" dirty="0" err="1">
                <a:solidFill>
                  <a:srgbClr val="016296"/>
                </a:solidFill>
              </a:rPr>
              <a:t>happened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 smtClean="0">
                <a:solidFill>
                  <a:srgbClr val="016296"/>
                </a:solidFill>
              </a:rPr>
              <a:t>yet</a:t>
            </a:r>
            <a:r>
              <a:rPr lang="fr-FR" sz="2400" b="1" dirty="0" smtClean="0">
                <a:solidFill>
                  <a:srgbClr val="016296"/>
                </a:solidFill>
              </a:rPr>
              <a:t>. Question of Revenue recognition </a:t>
            </a:r>
            <a:endParaRPr lang="fr-FR" sz="2400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ts val="12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>
                <a:solidFill>
                  <a:srgbClr val="016296"/>
                </a:solidFill>
              </a:rPr>
              <a:t>Gross profit as the 1st </a:t>
            </a:r>
            <a:r>
              <a:rPr lang="fr-FR" sz="2400" b="1" dirty="0" err="1">
                <a:solidFill>
                  <a:srgbClr val="016296"/>
                </a:solidFill>
              </a:rPr>
              <a:t>measurement</a:t>
            </a:r>
            <a:r>
              <a:rPr lang="fr-FR" sz="2400" b="1" dirty="0">
                <a:solidFill>
                  <a:srgbClr val="016296"/>
                </a:solidFill>
              </a:rPr>
              <a:t> of </a:t>
            </a:r>
            <a:r>
              <a:rPr lang="fr-FR" sz="2400" b="1" dirty="0" err="1">
                <a:solidFill>
                  <a:srgbClr val="016296"/>
                </a:solidFill>
              </a:rPr>
              <a:t>profitability</a:t>
            </a:r>
            <a:endParaRPr lang="fr-FR" sz="2400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ts val="12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>
                <a:solidFill>
                  <a:srgbClr val="016296"/>
                </a:solidFill>
              </a:rPr>
              <a:t>Operating </a:t>
            </a:r>
            <a:r>
              <a:rPr lang="fr-FR" sz="2400" b="1" dirty="0" err="1">
                <a:solidFill>
                  <a:srgbClr val="016296"/>
                </a:solidFill>
              </a:rPr>
              <a:t>expenses</a:t>
            </a:r>
            <a:r>
              <a:rPr lang="fr-FR" sz="2400" b="1" dirty="0">
                <a:solidFill>
                  <a:srgbClr val="016296"/>
                </a:solidFill>
              </a:rPr>
              <a:t> : running the business</a:t>
            </a:r>
          </a:p>
          <a:p>
            <a:pPr marL="693738" lvl="1" indent="-236538" algn="l" defTabSz="81438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>
                <a:solidFill>
                  <a:srgbClr val="016296"/>
                </a:solidFill>
              </a:rPr>
              <a:t>R&amp;D</a:t>
            </a:r>
          </a:p>
          <a:p>
            <a:pPr marL="693738" lvl="1" indent="-236538" algn="l" defTabSz="81438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>
                <a:solidFill>
                  <a:srgbClr val="016296"/>
                </a:solidFill>
              </a:rPr>
              <a:t>Sales and Marketing, </a:t>
            </a:r>
            <a:r>
              <a:rPr lang="fr-FR" b="1" dirty="0" err="1">
                <a:solidFill>
                  <a:srgbClr val="016296"/>
                </a:solidFill>
              </a:rPr>
              <a:t>includes</a:t>
            </a:r>
            <a:r>
              <a:rPr lang="fr-FR" b="1" dirty="0">
                <a:solidFill>
                  <a:srgbClr val="016296"/>
                </a:solidFill>
              </a:rPr>
              <a:t> sales Commissions</a:t>
            </a:r>
          </a:p>
          <a:p>
            <a:pPr marL="693738" lvl="1" indent="-236538" algn="l" defTabSz="81438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>
                <a:solidFill>
                  <a:srgbClr val="016296"/>
                </a:solidFill>
              </a:rPr>
              <a:t>G&amp;A : Catch all </a:t>
            </a:r>
            <a:r>
              <a:rPr lang="fr-FR" b="1" dirty="0" err="1" smtClean="0">
                <a:solidFill>
                  <a:srgbClr val="016296"/>
                </a:solidFill>
              </a:rPr>
              <a:t>category</a:t>
            </a:r>
            <a:r>
              <a:rPr lang="fr-FR" b="1" dirty="0" smtClean="0">
                <a:solidFill>
                  <a:srgbClr val="016296"/>
                </a:solidFill>
              </a:rPr>
              <a:t> </a:t>
            </a:r>
            <a:r>
              <a:rPr lang="fr-FR" b="1" dirty="0" err="1" smtClean="0">
                <a:solidFill>
                  <a:srgbClr val="016296"/>
                </a:solidFill>
              </a:rPr>
              <a:t>including</a:t>
            </a:r>
            <a:r>
              <a:rPr lang="fr-FR" b="1" dirty="0" smtClean="0">
                <a:solidFill>
                  <a:srgbClr val="016296"/>
                </a:solidFill>
              </a:rPr>
              <a:t> IT</a:t>
            </a:r>
            <a:endParaRPr lang="fr-FR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ts val="12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>
                <a:solidFill>
                  <a:srgbClr val="016296"/>
                </a:solidFill>
              </a:rPr>
              <a:t>Operating </a:t>
            </a:r>
            <a:r>
              <a:rPr lang="fr-FR" sz="2400" b="1" dirty="0" err="1">
                <a:solidFill>
                  <a:srgbClr val="016296"/>
                </a:solidFill>
              </a:rPr>
              <a:t>income</a:t>
            </a:r>
            <a:r>
              <a:rPr lang="fr-FR" sz="2400" b="1" dirty="0">
                <a:solidFill>
                  <a:srgbClr val="016296"/>
                </a:solidFill>
              </a:rPr>
              <a:t> = </a:t>
            </a:r>
            <a:r>
              <a:rPr lang="fr-FR" sz="2400" b="1" dirty="0" err="1">
                <a:solidFill>
                  <a:srgbClr val="016296"/>
                </a:solidFill>
              </a:rPr>
              <a:t>Bottom</a:t>
            </a:r>
            <a:r>
              <a:rPr lang="fr-FR" sz="2400" b="1" dirty="0">
                <a:solidFill>
                  <a:srgbClr val="016296"/>
                </a:solidFill>
              </a:rPr>
              <a:t> line</a:t>
            </a:r>
          </a:p>
          <a:p>
            <a:pPr marL="236538" indent="-236538" algn="l" defTabSz="814388">
              <a:lnSpc>
                <a:spcPct val="95000"/>
              </a:lnSpc>
              <a:spcBef>
                <a:spcPts val="12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 err="1" smtClean="0">
                <a:solidFill>
                  <a:srgbClr val="016296"/>
                </a:solidFill>
              </a:rPr>
              <a:t>Very</a:t>
            </a:r>
            <a:r>
              <a:rPr lang="fr-FR" sz="2400" b="1" dirty="0" smtClean="0">
                <a:solidFill>
                  <a:srgbClr val="016296"/>
                </a:solidFill>
              </a:rPr>
              <a:t> strict </a:t>
            </a:r>
            <a:r>
              <a:rPr lang="fr-FR" sz="2400" b="1" dirty="0" err="1" smtClean="0">
                <a:solidFill>
                  <a:srgbClr val="016296"/>
                </a:solidFill>
              </a:rPr>
              <a:t>rules</a:t>
            </a:r>
            <a:r>
              <a:rPr lang="fr-FR" sz="2400" b="1" dirty="0" smtClean="0">
                <a:solidFill>
                  <a:srgbClr val="016296"/>
                </a:solidFill>
              </a:rPr>
              <a:t> of </a:t>
            </a:r>
            <a:r>
              <a:rPr lang="fr-FR" sz="2400" b="1" dirty="0" err="1" smtClean="0">
                <a:solidFill>
                  <a:srgbClr val="016296"/>
                </a:solidFill>
              </a:rPr>
              <a:t>what</a:t>
            </a:r>
            <a:r>
              <a:rPr lang="fr-FR" sz="2400" b="1" dirty="0" smtClean="0">
                <a:solidFill>
                  <a:srgbClr val="016296"/>
                </a:solidFill>
              </a:rPr>
              <a:t> to </a:t>
            </a:r>
            <a:r>
              <a:rPr lang="fr-FR" sz="2400" b="1" dirty="0" err="1" smtClean="0">
                <a:solidFill>
                  <a:srgbClr val="016296"/>
                </a:solidFill>
              </a:rPr>
              <a:t>account</a:t>
            </a:r>
            <a:r>
              <a:rPr lang="fr-FR" sz="2400" b="1" dirty="0" smtClean="0">
                <a:solidFill>
                  <a:srgbClr val="016296"/>
                </a:solidFill>
              </a:rPr>
              <a:t> in </a:t>
            </a:r>
            <a:r>
              <a:rPr lang="fr-FR" sz="2400" b="1" dirty="0" err="1" smtClean="0">
                <a:solidFill>
                  <a:srgbClr val="016296"/>
                </a:solidFill>
              </a:rPr>
              <a:t>each</a:t>
            </a:r>
            <a:r>
              <a:rPr lang="fr-FR" sz="2400" b="1" dirty="0" smtClean="0">
                <a:solidFill>
                  <a:srgbClr val="016296"/>
                </a:solidFill>
              </a:rPr>
              <a:t> </a:t>
            </a:r>
            <a:r>
              <a:rPr lang="fr-FR" sz="2400" b="1" dirty="0" err="1" smtClean="0">
                <a:solidFill>
                  <a:srgbClr val="016296"/>
                </a:solidFill>
              </a:rPr>
              <a:t>category</a:t>
            </a:r>
            <a:r>
              <a:rPr lang="fr-FR" sz="2400" b="1" dirty="0" smtClean="0">
                <a:solidFill>
                  <a:srgbClr val="016296"/>
                </a:solidFill>
              </a:rPr>
              <a:t>. </a:t>
            </a:r>
            <a:r>
              <a:rPr lang="fr-FR" sz="2400" b="1" dirty="0" err="1" smtClean="0">
                <a:solidFill>
                  <a:srgbClr val="016296"/>
                </a:solidFill>
              </a:rPr>
              <a:t>Example</a:t>
            </a:r>
            <a:r>
              <a:rPr lang="fr-FR" sz="2400" b="1" dirty="0" smtClean="0">
                <a:solidFill>
                  <a:srgbClr val="016296"/>
                </a:solidFill>
              </a:rPr>
              <a:t> </a:t>
            </a:r>
            <a:r>
              <a:rPr lang="fr-FR" sz="2400" b="1" dirty="0">
                <a:solidFill>
                  <a:srgbClr val="016296"/>
                </a:solidFill>
              </a:rPr>
              <a:t>of IBM </a:t>
            </a:r>
            <a:r>
              <a:rPr lang="fr-FR" sz="2400" b="1" dirty="0" err="1">
                <a:solidFill>
                  <a:srgbClr val="016296"/>
                </a:solidFill>
              </a:rPr>
              <a:t>selling</a:t>
            </a:r>
            <a:r>
              <a:rPr lang="fr-FR" sz="2400" b="1" dirty="0">
                <a:solidFill>
                  <a:srgbClr val="016296"/>
                </a:solidFill>
              </a:rPr>
              <a:t> a </a:t>
            </a:r>
            <a:r>
              <a:rPr lang="fr-FR" sz="2400" b="1" dirty="0" err="1">
                <a:solidFill>
                  <a:srgbClr val="016296"/>
                </a:solidFill>
              </a:rPr>
              <a:t>subsidiary</a:t>
            </a:r>
            <a:r>
              <a:rPr lang="fr-FR" sz="2400" b="1" dirty="0">
                <a:solidFill>
                  <a:srgbClr val="016296"/>
                </a:solidFill>
              </a:rPr>
              <a:t> and </a:t>
            </a:r>
            <a:r>
              <a:rPr lang="fr-FR" sz="2400" b="1" dirty="0" err="1">
                <a:solidFill>
                  <a:srgbClr val="016296"/>
                </a:solidFill>
              </a:rPr>
              <a:t>booking</a:t>
            </a:r>
            <a:r>
              <a:rPr lang="fr-FR" sz="2400" b="1" dirty="0">
                <a:solidFill>
                  <a:srgbClr val="016296"/>
                </a:solidFill>
              </a:rPr>
              <a:t> profit </a:t>
            </a:r>
            <a:r>
              <a:rPr lang="fr-FR" sz="2400" b="1" dirty="0" err="1">
                <a:solidFill>
                  <a:srgbClr val="016296"/>
                </a:solidFill>
              </a:rPr>
              <a:t>into</a:t>
            </a:r>
            <a:r>
              <a:rPr lang="fr-FR" sz="2400" b="1" dirty="0">
                <a:solidFill>
                  <a:srgbClr val="016296"/>
                </a:solidFill>
              </a:rPr>
              <a:t> G&amp;A…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</a:pPr>
            <a:endParaRPr lang="fr-FR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b="1" dirty="0">
              <a:solidFill>
                <a:srgbClr val="01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535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Balance Sheet </a:t>
            </a:r>
            <a:r>
              <a:rPr lang="en-US" dirty="0" err="1" smtClean="0"/>
              <a:t>vs</a:t>
            </a:r>
            <a:r>
              <a:rPr lang="en-US" dirty="0" smtClean="0"/>
              <a:t> P&amp;L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38238" y="4826000"/>
            <a:ext cx="1935162" cy="135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/>
          <a:p>
            <a:pPr marL="236538" indent="-236538" algn="l" defTabSz="814388"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None/>
            </a:pPr>
            <a:endParaRPr lang="en-US" sz="1600" b="1" dirty="0">
              <a:solidFill>
                <a:srgbClr val="016296"/>
              </a:solidFill>
            </a:endParaRPr>
          </a:p>
          <a:p>
            <a:pPr marL="236538" indent="-236538" algn="l" defTabSz="814388">
              <a:spcBef>
                <a:spcPct val="50000"/>
              </a:spcBef>
              <a:buClr>
                <a:schemeClr val="tx2"/>
              </a:buClr>
              <a:buSzPct val="100000"/>
            </a:pPr>
            <a:r>
              <a:rPr lang="en-US" sz="1600" b="1" dirty="0" smtClean="0">
                <a:solidFill>
                  <a:srgbClr val="016296"/>
                </a:solidFill>
              </a:rPr>
              <a:t>	Balance Sheet T1</a:t>
            </a:r>
            <a:endParaRPr lang="en-US" sz="1600" b="1" dirty="0">
              <a:solidFill>
                <a:srgbClr val="016296"/>
              </a:solidFill>
            </a:endParaRPr>
          </a:p>
          <a:p>
            <a:pPr marL="236538" indent="-236538" algn="l" defTabSz="814388"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None/>
            </a:pPr>
            <a:r>
              <a:rPr lang="en-US" sz="1600" b="1" dirty="0">
                <a:solidFill>
                  <a:srgbClr val="016296"/>
                </a:solidFill>
              </a:rPr>
              <a:t>	</a:t>
            </a:r>
          </a:p>
        </p:txBody>
      </p:sp>
      <p:sp>
        <p:nvSpPr>
          <p:cNvPr id="8" name="Right Arrow 7"/>
          <p:cNvSpPr/>
          <p:nvPr/>
        </p:nvSpPr>
        <p:spPr>
          <a:xfrm>
            <a:off x="931333" y="3268133"/>
            <a:ext cx="7230534" cy="15578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622925" y="4826000"/>
            <a:ext cx="2028825" cy="1054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/>
          <a:p>
            <a:pPr marL="236538" indent="-236538" algn="l" defTabSz="814388"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None/>
            </a:pPr>
            <a:endParaRPr lang="en-US" sz="1600" b="1" dirty="0">
              <a:solidFill>
                <a:srgbClr val="016296"/>
              </a:solidFill>
            </a:endParaRPr>
          </a:p>
          <a:p>
            <a:pPr marL="236538" indent="-236538" algn="l" defTabSz="814388">
              <a:spcBef>
                <a:spcPct val="50000"/>
              </a:spcBef>
              <a:buClr>
                <a:schemeClr val="tx2"/>
              </a:buClr>
              <a:buSzPct val="100000"/>
            </a:pPr>
            <a:r>
              <a:rPr lang="en-US" sz="1600" b="1" dirty="0" smtClean="0">
                <a:solidFill>
                  <a:srgbClr val="016296"/>
                </a:solidFill>
              </a:rPr>
              <a:t>	Balance Sheet T2</a:t>
            </a:r>
            <a:endParaRPr lang="en-US" sz="1600" b="1" dirty="0">
              <a:solidFill>
                <a:srgbClr val="016296"/>
              </a:solidFill>
            </a:endParaRPr>
          </a:p>
          <a:p>
            <a:pPr marL="236538" indent="-236538" algn="l" defTabSz="814388"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None/>
            </a:pPr>
            <a:r>
              <a:rPr lang="en-US" sz="1600" b="1" dirty="0">
                <a:solidFill>
                  <a:srgbClr val="016296"/>
                </a:solidFill>
              </a:rPr>
              <a:t>	</a:t>
            </a:r>
            <a:r>
              <a:rPr lang="en-US" sz="1600" b="1" dirty="0" smtClean="0">
                <a:solidFill>
                  <a:srgbClr val="016296"/>
                </a:solidFill>
              </a:rPr>
              <a:t>  </a:t>
            </a:r>
            <a:endParaRPr lang="en-US" sz="1600" b="1" dirty="0">
              <a:solidFill>
                <a:srgbClr val="016296"/>
              </a:solidFill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019425" y="4728633"/>
            <a:ext cx="2781300" cy="1202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/>
          <a:p>
            <a:pPr marL="236538" indent="-236538" algn="l" defTabSz="814388"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None/>
            </a:pPr>
            <a:endParaRPr lang="en-US" sz="1600" b="1" dirty="0">
              <a:solidFill>
                <a:srgbClr val="016296"/>
              </a:solidFill>
            </a:endParaRPr>
          </a:p>
          <a:p>
            <a:pPr marL="236538" indent="-236538" defTabSz="814388">
              <a:spcBef>
                <a:spcPct val="50000"/>
              </a:spcBef>
              <a:buClr>
                <a:schemeClr val="tx2"/>
              </a:buClr>
              <a:buSzPct val="100000"/>
            </a:pPr>
            <a:r>
              <a:rPr lang="en-US" sz="1600" b="1" dirty="0" smtClean="0">
                <a:solidFill>
                  <a:srgbClr val="016296"/>
                </a:solidFill>
              </a:rPr>
              <a:t>	Income Statement (P&amp;L) for the period T1 – T2</a:t>
            </a:r>
            <a:endParaRPr lang="en-US" sz="1600" b="1" dirty="0">
              <a:solidFill>
                <a:srgbClr val="016296"/>
              </a:solidFill>
            </a:endParaRPr>
          </a:p>
          <a:p>
            <a:pPr marL="236538" indent="-236538" algn="l" defTabSz="814388"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None/>
            </a:pPr>
            <a:r>
              <a:rPr lang="en-US" sz="1600" b="1" dirty="0">
                <a:solidFill>
                  <a:srgbClr val="016296"/>
                </a:solidFill>
              </a:rPr>
              <a:t>	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006600" y="4013200"/>
            <a:ext cx="6350" cy="1257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362700" y="4051300"/>
            <a:ext cx="6350" cy="121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3975102" y="2819401"/>
            <a:ext cx="425450" cy="412114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4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Profit </a:t>
            </a:r>
            <a:r>
              <a:rPr lang="en-US" dirty="0" err="1" smtClean="0"/>
              <a:t>vs</a:t>
            </a:r>
            <a:r>
              <a:rPr lang="en-US" dirty="0" smtClean="0"/>
              <a:t> Cash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34988" y="1905000"/>
            <a:ext cx="7883525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None/>
            </a:pPr>
            <a:endParaRPr lang="en-US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sz="2400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 err="1">
                <a:solidFill>
                  <a:srgbClr val="016296"/>
                </a:solidFill>
              </a:rPr>
              <a:t>Accruals</a:t>
            </a:r>
            <a:r>
              <a:rPr lang="fr-FR" sz="2400" b="1" dirty="0">
                <a:solidFill>
                  <a:srgbClr val="016296"/>
                </a:solidFill>
              </a:rPr>
              <a:t> vs </a:t>
            </a:r>
            <a:r>
              <a:rPr lang="fr-FR" sz="2400" b="1" dirty="0" smtClean="0">
                <a:solidFill>
                  <a:srgbClr val="016296"/>
                </a:solidFill>
              </a:rPr>
              <a:t>Cash </a:t>
            </a:r>
            <a:r>
              <a:rPr lang="fr-FR" sz="2400" b="1" dirty="0" err="1">
                <a:solidFill>
                  <a:srgbClr val="016296"/>
                </a:solidFill>
              </a:rPr>
              <a:t>accounting</a:t>
            </a:r>
            <a:r>
              <a:rPr lang="fr-FR" sz="2400" b="1" dirty="0">
                <a:solidFill>
                  <a:srgbClr val="016296"/>
                </a:solidFill>
              </a:rPr>
              <a:t>…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>
                <a:solidFill>
                  <a:srgbClr val="016296"/>
                </a:solidFill>
              </a:rPr>
              <a:t>Cash </a:t>
            </a:r>
            <a:r>
              <a:rPr lang="fr-FR" sz="2400" b="1" dirty="0" err="1">
                <a:solidFill>
                  <a:srgbClr val="016296"/>
                </a:solidFill>
              </a:rPr>
              <a:t>accounting</a:t>
            </a:r>
            <a:r>
              <a:rPr lang="fr-FR" sz="2400" b="1" dirty="0">
                <a:solidFill>
                  <a:srgbClr val="016296"/>
                </a:solidFill>
              </a:rPr>
              <a:t> : transactions are </a:t>
            </a:r>
            <a:r>
              <a:rPr lang="fr-FR" sz="2400" b="1" dirty="0" err="1">
                <a:solidFill>
                  <a:srgbClr val="016296"/>
                </a:solidFill>
              </a:rPr>
              <a:t>recorded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when</a:t>
            </a:r>
            <a:r>
              <a:rPr lang="fr-FR" sz="2400" b="1" dirty="0">
                <a:solidFill>
                  <a:srgbClr val="016296"/>
                </a:solidFill>
              </a:rPr>
              <a:t> cash </a:t>
            </a:r>
            <a:r>
              <a:rPr lang="fr-FR" sz="2400" b="1" dirty="0" err="1">
                <a:solidFill>
                  <a:srgbClr val="016296"/>
                </a:solidFill>
              </a:rPr>
              <a:t>is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involved</a:t>
            </a:r>
            <a:endParaRPr lang="fr-FR" sz="2400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 err="1">
                <a:solidFill>
                  <a:srgbClr val="016296"/>
                </a:solidFill>
              </a:rPr>
              <a:t>Accruals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accounting</a:t>
            </a:r>
            <a:r>
              <a:rPr lang="fr-FR" sz="2400" b="1" dirty="0">
                <a:solidFill>
                  <a:srgbClr val="016296"/>
                </a:solidFill>
              </a:rPr>
              <a:t> : transactions are </a:t>
            </a:r>
            <a:r>
              <a:rPr lang="fr-FR" sz="2400" b="1" dirty="0" err="1">
                <a:solidFill>
                  <a:srgbClr val="016296"/>
                </a:solidFill>
              </a:rPr>
              <a:t>recorded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when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they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really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happen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even</a:t>
            </a:r>
            <a:r>
              <a:rPr lang="fr-FR" sz="2400" b="1" dirty="0">
                <a:solidFill>
                  <a:srgbClr val="016296"/>
                </a:solidFill>
              </a:rPr>
              <a:t> if </a:t>
            </a:r>
            <a:r>
              <a:rPr lang="fr-FR" sz="2400" b="1" dirty="0" err="1">
                <a:solidFill>
                  <a:srgbClr val="016296"/>
                </a:solidFill>
              </a:rPr>
              <a:t>payment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is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done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later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>
                <a:solidFill>
                  <a:srgbClr val="016296"/>
                </a:solidFill>
              </a:rPr>
              <a:t>Sales </a:t>
            </a:r>
            <a:r>
              <a:rPr lang="fr-FR" b="1" dirty="0" err="1">
                <a:solidFill>
                  <a:srgbClr val="016296"/>
                </a:solidFill>
              </a:rPr>
              <a:t>recorded</a:t>
            </a:r>
            <a:r>
              <a:rPr lang="fr-FR" b="1" dirty="0">
                <a:solidFill>
                  <a:srgbClr val="016296"/>
                </a:solidFill>
              </a:rPr>
              <a:t> </a:t>
            </a:r>
            <a:r>
              <a:rPr lang="fr-FR" b="1" dirty="0" err="1">
                <a:solidFill>
                  <a:srgbClr val="016296"/>
                </a:solidFill>
              </a:rPr>
              <a:t>when</a:t>
            </a:r>
            <a:r>
              <a:rPr lang="fr-FR" b="1" dirty="0">
                <a:solidFill>
                  <a:srgbClr val="016296"/>
                </a:solidFill>
              </a:rPr>
              <a:t> </a:t>
            </a:r>
            <a:r>
              <a:rPr lang="fr-FR" b="1" dirty="0" err="1">
                <a:solidFill>
                  <a:srgbClr val="016296"/>
                </a:solidFill>
              </a:rPr>
              <a:t>customer</a:t>
            </a:r>
            <a:r>
              <a:rPr lang="fr-FR" b="1" dirty="0">
                <a:solidFill>
                  <a:srgbClr val="016296"/>
                </a:solidFill>
              </a:rPr>
              <a:t> </a:t>
            </a:r>
            <a:r>
              <a:rPr lang="fr-FR" b="1" dirty="0" err="1">
                <a:solidFill>
                  <a:srgbClr val="016296"/>
                </a:solidFill>
              </a:rPr>
              <a:t>is</a:t>
            </a:r>
            <a:r>
              <a:rPr lang="fr-FR" b="1" dirty="0">
                <a:solidFill>
                  <a:srgbClr val="016296"/>
                </a:solidFill>
              </a:rPr>
              <a:t> </a:t>
            </a:r>
            <a:r>
              <a:rPr lang="fr-FR" b="1" dirty="0" err="1">
                <a:solidFill>
                  <a:srgbClr val="016296"/>
                </a:solidFill>
              </a:rPr>
              <a:t>invoiced</a:t>
            </a:r>
            <a:endParaRPr lang="fr-FR" b="1" dirty="0">
              <a:solidFill>
                <a:srgbClr val="016296"/>
              </a:solidFill>
            </a:endParaRPr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 err="1">
                <a:solidFill>
                  <a:srgbClr val="016296"/>
                </a:solidFill>
              </a:rPr>
              <a:t>Purchase</a:t>
            </a:r>
            <a:r>
              <a:rPr lang="fr-FR" b="1" dirty="0">
                <a:solidFill>
                  <a:srgbClr val="016296"/>
                </a:solidFill>
              </a:rPr>
              <a:t> </a:t>
            </a:r>
            <a:r>
              <a:rPr lang="fr-FR" b="1" dirty="0" err="1">
                <a:solidFill>
                  <a:srgbClr val="016296"/>
                </a:solidFill>
              </a:rPr>
              <a:t>recorded</a:t>
            </a:r>
            <a:r>
              <a:rPr lang="fr-FR" b="1" dirty="0">
                <a:solidFill>
                  <a:srgbClr val="016296"/>
                </a:solidFill>
              </a:rPr>
              <a:t> </a:t>
            </a:r>
            <a:r>
              <a:rPr lang="fr-FR" b="1" dirty="0" err="1">
                <a:solidFill>
                  <a:srgbClr val="016296"/>
                </a:solidFill>
              </a:rPr>
              <a:t>when</a:t>
            </a:r>
            <a:r>
              <a:rPr lang="fr-FR" b="1" dirty="0">
                <a:solidFill>
                  <a:srgbClr val="016296"/>
                </a:solidFill>
              </a:rPr>
              <a:t> </a:t>
            </a:r>
            <a:r>
              <a:rPr lang="fr-FR" b="1" dirty="0" err="1">
                <a:solidFill>
                  <a:srgbClr val="016296"/>
                </a:solidFill>
              </a:rPr>
              <a:t>goods</a:t>
            </a:r>
            <a:r>
              <a:rPr lang="fr-FR" b="1" dirty="0">
                <a:solidFill>
                  <a:srgbClr val="016296"/>
                </a:solidFill>
              </a:rPr>
              <a:t> </a:t>
            </a:r>
            <a:r>
              <a:rPr lang="fr-FR" b="1" dirty="0" err="1">
                <a:solidFill>
                  <a:srgbClr val="016296"/>
                </a:solidFill>
              </a:rPr>
              <a:t>received</a:t>
            </a:r>
            <a:endParaRPr lang="fr-FR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</a:pPr>
            <a:endParaRPr lang="fr-FR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b="1" dirty="0">
              <a:solidFill>
                <a:srgbClr val="01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36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Wonder Widget story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80976" y="1092200"/>
            <a:ext cx="8353424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None/>
            </a:pPr>
            <a:endParaRPr lang="en-US" sz="2000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sz="3200" b="1" dirty="0">
              <a:solidFill>
                <a:srgbClr val="016296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>
                <a:solidFill>
                  <a:srgbClr val="016296"/>
                </a:solidFill>
              </a:rPr>
              <a:t>Start up </a:t>
            </a:r>
            <a:r>
              <a:rPr lang="fr-FR" sz="2400" b="1" dirty="0" err="1">
                <a:solidFill>
                  <a:srgbClr val="016296"/>
                </a:solidFill>
              </a:rPr>
              <a:t>launched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with</a:t>
            </a:r>
            <a:r>
              <a:rPr lang="fr-FR" sz="2400" b="1" dirty="0">
                <a:solidFill>
                  <a:srgbClr val="016296"/>
                </a:solidFill>
              </a:rPr>
              <a:t> 100,000$ in cash</a:t>
            </a:r>
          </a:p>
          <a:p>
            <a:pPr marL="693738" lvl="1" indent="-236538" defTabSz="814388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 err="1">
                <a:solidFill>
                  <a:srgbClr val="016296"/>
                </a:solidFill>
              </a:rPr>
              <a:t>Leased</a:t>
            </a:r>
            <a:r>
              <a:rPr lang="fr-FR" b="1" dirty="0">
                <a:solidFill>
                  <a:srgbClr val="016296"/>
                </a:solidFill>
              </a:rPr>
              <a:t> </a:t>
            </a:r>
            <a:r>
              <a:rPr lang="fr-FR" b="1" dirty="0" err="1">
                <a:solidFill>
                  <a:srgbClr val="016296"/>
                </a:solidFill>
              </a:rPr>
              <a:t>factory</a:t>
            </a:r>
            <a:r>
              <a:rPr lang="fr-FR" b="1" dirty="0">
                <a:solidFill>
                  <a:srgbClr val="016296"/>
                </a:solidFill>
              </a:rPr>
              <a:t> and </a:t>
            </a:r>
            <a:r>
              <a:rPr lang="fr-FR" b="1" dirty="0" err="1">
                <a:solidFill>
                  <a:srgbClr val="016296"/>
                </a:solidFill>
              </a:rPr>
              <a:t>equipment</a:t>
            </a:r>
            <a:endParaRPr lang="fr-FR" b="1" dirty="0">
              <a:solidFill>
                <a:srgbClr val="016296"/>
              </a:solidFill>
            </a:endParaRPr>
          </a:p>
          <a:p>
            <a:pPr marL="693738" lvl="1" indent="-236538" defTabSz="814388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 err="1">
                <a:solidFill>
                  <a:srgbClr val="016296"/>
                </a:solidFill>
              </a:rPr>
              <a:t>Bought</a:t>
            </a:r>
            <a:r>
              <a:rPr lang="fr-FR" b="1" dirty="0">
                <a:solidFill>
                  <a:srgbClr val="016296"/>
                </a:solidFill>
              </a:rPr>
              <a:t> </a:t>
            </a:r>
            <a:r>
              <a:rPr lang="fr-FR" b="1" dirty="0" err="1">
                <a:solidFill>
                  <a:srgbClr val="016296"/>
                </a:solidFill>
              </a:rPr>
              <a:t>material</a:t>
            </a:r>
            <a:endParaRPr lang="fr-FR" b="1" dirty="0">
              <a:solidFill>
                <a:srgbClr val="016296"/>
              </a:solidFill>
            </a:endParaRPr>
          </a:p>
          <a:p>
            <a:pPr marL="693738" lvl="1" indent="-236538" defTabSz="814388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 err="1">
                <a:solidFill>
                  <a:srgbClr val="016296"/>
                </a:solidFill>
              </a:rPr>
              <a:t>Hired</a:t>
            </a:r>
            <a:r>
              <a:rPr lang="fr-FR" b="1" dirty="0">
                <a:solidFill>
                  <a:srgbClr val="016296"/>
                </a:solidFill>
              </a:rPr>
              <a:t> </a:t>
            </a:r>
            <a:r>
              <a:rPr lang="fr-FR" b="1" dirty="0" err="1">
                <a:solidFill>
                  <a:srgbClr val="016296"/>
                </a:solidFill>
              </a:rPr>
              <a:t>workers</a:t>
            </a:r>
            <a:endParaRPr lang="fr-FR" b="1" dirty="0">
              <a:solidFill>
                <a:srgbClr val="016296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 err="1">
                <a:solidFill>
                  <a:srgbClr val="016296"/>
                </a:solidFill>
              </a:rPr>
              <a:t>Very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succesful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product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that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sells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very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well</a:t>
            </a:r>
            <a:endParaRPr lang="fr-FR" sz="2400" b="1" dirty="0">
              <a:solidFill>
                <a:srgbClr val="016296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 err="1">
                <a:solidFill>
                  <a:srgbClr val="016296"/>
                </a:solidFill>
              </a:rPr>
              <a:t>Making</a:t>
            </a:r>
            <a:r>
              <a:rPr lang="fr-FR" sz="2400" b="1" dirty="0">
                <a:solidFill>
                  <a:srgbClr val="016296"/>
                </a:solidFill>
              </a:rPr>
              <a:t> good profit</a:t>
            </a: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>
                <a:solidFill>
                  <a:srgbClr val="016296"/>
                </a:solidFill>
              </a:rPr>
              <a:t>Sales </a:t>
            </a:r>
            <a:r>
              <a:rPr lang="fr-FR" sz="2400" b="1" dirty="0" err="1">
                <a:solidFill>
                  <a:srgbClr val="016296"/>
                </a:solidFill>
              </a:rPr>
              <a:t>keep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increasing</a:t>
            </a:r>
            <a:endParaRPr lang="fr-FR" sz="2400" b="1" dirty="0">
              <a:solidFill>
                <a:srgbClr val="016296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100000"/>
            </a:pPr>
            <a:r>
              <a:rPr lang="fr-FR" b="1" dirty="0">
                <a:solidFill>
                  <a:srgbClr val="016296"/>
                </a:solidFill>
              </a:rPr>
              <a:t>	- 50,000 k$ in </a:t>
            </a:r>
            <a:r>
              <a:rPr lang="fr-FR" b="1" dirty="0" err="1">
                <a:solidFill>
                  <a:srgbClr val="016296"/>
                </a:solidFill>
              </a:rPr>
              <a:t>Month</a:t>
            </a:r>
            <a:r>
              <a:rPr lang="fr-FR" b="1" dirty="0">
                <a:solidFill>
                  <a:srgbClr val="016296"/>
                </a:solidFill>
              </a:rPr>
              <a:t> 1 and </a:t>
            </a:r>
            <a:r>
              <a:rPr lang="fr-FR" b="1" dirty="0" err="1">
                <a:solidFill>
                  <a:srgbClr val="016296"/>
                </a:solidFill>
              </a:rPr>
              <a:t>increasing</a:t>
            </a:r>
            <a:r>
              <a:rPr lang="fr-FR" b="1" dirty="0">
                <a:solidFill>
                  <a:srgbClr val="016296"/>
                </a:solidFill>
              </a:rPr>
              <a:t> by 50,000$ </a:t>
            </a:r>
            <a:r>
              <a:rPr lang="fr-FR" b="1" dirty="0" err="1">
                <a:solidFill>
                  <a:srgbClr val="016296"/>
                </a:solidFill>
              </a:rPr>
              <a:t>every</a:t>
            </a:r>
            <a:r>
              <a:rPr lang="fr-FR" b="1" dirty="0">
                <a:solidFill>
                  <a:srgbClr val="016296"/>
                </a:solidFill>
              </a:rPr>
              <a:t> </a:t>
            </a:r>
            <a:r>
              <a:rPr lang="fr-FR" b="1" dirty="0" err="1">
                <a:solidFill>
                  <a:srgbClr val="016296"/>
                </a:solidFill>
              </a:rPr>
              <a:t>month</a:t>
            </a:r>
            <a:endParaRPr lang="fr-FR" b="1" dirty="0">
              <a:solidFill>
                <a:srgbClr val="016296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>
                <a:solidFill>
                  <a:srgbClr val="016296"/>
                </a:solidFill>
              </a:rPr>
              <a:t>Normal business </a:t>
            </a:r>
            <a:r>
              <a:rPr lang="fr-FR" sz="2400" b="1" dirty="0" err="1">
                <a:solidFill>
                  <a:srgbClr val="016296"/>
                </a:solidFill>
              </a:rPr>
              <a:t>operations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b="1" dirty="0">
                <a:solidFill>
                  <a:srgbClr val="016296"/>
                </a:solidFill>
              </a:rPr>
              <a:t>(clients </a:t>
            </a:r>
            <a:r>
              <a:rPr lang="fr-FR" b="1" dirty="0" err="1">
                <a:solidFill>
                  <a:srgbClr val="016296"/>
                </a:solidFill>
              </a:rPr>
              <a:t>pay</a:t>
            </a:r>
            <a:r>
              <a:rPr lang="fr-FR" b="1" dirty="0">
                <a:solidFill>
                  <a:srgbClr val="016296"/>
                </a:solidFill>
              </a:rPr>
              <a:t> on time, </a:t>
            </a:r>
            <a:r>
              <a:rPr lang="fr-FR" b="1" dirty="0" err="1">
                <a:solidFill>
                  <a:srgbClr val="016296"/>
                </a:solidFill>
              </a:rPr>
              <a:t>they</a:t>
            </a:r>
            <a:r>
              <a:rPr lang="fr-FR" b="1" dirty="0">
                <a:solidFill>
                  <a:srgbClr val="016296"/>
                </a:solidFill>
              </a:rPr>
              <a:t> </a:t>
            </a:r>
            <a:r>
              <a:rPr lang="fr-FR" b="1" dirty="0" err="1">
                <a:solidFill>
                  <a:srgbClr val="016296"/>
                </a:solidFill>
              </a:rPr>
              <a:t>pay</a:t>
            </a:r>
            <a:r>
              <a:rPr lang="fr-FR" b="1" dirty="0">
                <a:solidFill>
                  <a:srgbClr val="016296"/>
                </a:solidFill>
              </a:rPr>
              <a:t> </a:t>
            </a:r>
            <a:r>
              <a:rPr lang="fr-FR" b="1" dirty="0" err="1">
                <a:solidFill>
                  <a:srgbClr val="016296"/>
                </a:solidFill>
              </a:rPr>
              <a:t>suppliers</a:t>
            </a:r>
            <a:r>
              <a:rPr lang="fr-FR" b="1" dirty="0">
                <a:solidFill>
                  <a:srgbClr val="016296"/>
                </a:solidFill>
              </a:rPr>
              <a:t>…)</a:t>
            </a: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>
                <a:solidFill>
                  <a:srgbClr val="016296"/>
                </a:solidFill>
              </a:rPr>
              <a:t>All </a:t>
            </a:r>
            <a:r>
              <a:rPr lang="fr-FR" sz="2400" b="1" dirty="0" err="1">
                <a:solidFill>
                  <a:srgbClr val="016296"/>
                </a:solidFill>
              </a:rPr>
              <a:t>going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very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well</a:t>
            </a:r>
            <a:r>
              <a:rPr lang="fr-FR" sz="2400" b="1" dirty="0">
                <a:solidFill>
                  <a:srgbClr val="016296"/>
                </a:solidFill>
              </a:rPr>
              <a:t>…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sz="2000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</a:pPr>
            <a:endParaRPr lang="fr-FR" sz="2000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sz="2000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sz="2000" b="1" dirty="0">
              <a:solidFill>
                <a:srgbClr val="01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624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Wonder Widget story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57200" y="1605344"/>
            <a:ext cx="8353424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None/>
            </a:pPr>
            <a:endParaRPr lang="en-US" sz="2000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sz="3200" b="1" dirty="0">
              <a:solidFill>
                <a:srgbClr val="016296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>
                <a:solidFill>
                  <a:srgbClr val="016296"/>
                </a:solidFill>
              </a:rPr>
              <a:t>One </a:t>
            </a:r>
            <a:r>
              <a:rPr lang="fr-FR" sz="2400" b="1" dirty="0" err="1">
                <a:solidFill>
                  <a:srgbClr val="016296"/>
                </a:solidFill>
              </a:rPr>
              <a:t>day</a:t>
            </a:r>
            <a:r>
              <a:rPr lang="fr-FR" sz="2400" b="1" dirty="0">
                <a:solidFill>
                  <a:srgbClr val="016296"/>
                </a:solidFill>
              </a:rPr>
              <a:t>, </a:t>
            </a:r>
            <a:r>
              <a:rPr lang="fr-FR" sz="2400" b="1" dirty="0" err="1">
                <a:solidFill>
                  <a:srgbClr val="016296"/>
                </a:solidFill>
              </a:rPr>
              <a:t>owners</a:t>
            </a:r>
            <a:r>
              <a:rPr lang="fr-FR" sz="2400" b="1" dirty="0">
                <a:solidFill>
                  <a:srgbClr val="016296"/>
                </a:solidFill>
              </a:rPr>
              <a:t> go to the </a:t>
            </a:r>
            <a:r>
              <a:rPr lang="fr-FR" sz="2400" b="1" dirty="0" err="1">
                <a:solidFill>
                  <a:srgbClr val="016296"/>
                </a:solidFill>
              </a:rPr>
              <a:t>bank</a:t>
            </a:r>
            <a:r>
              <a:rPr lang="fr-FR" sz="2400" b="1" dirty="0">
                <a:solidFill>
                  <a:srgbClr val="016296"/>
                </a:solidFill>
              </a:rPr>
              <a:t> and </a:t>
            </a:r>
            <a:r>
              <a:rPr lang="fr-FR" sz="2400" b="1" dirty="0" err="1">
                <a:solidFill>
                  <a:srgbClr val="016296"/>
                </a:solidFill>
              </a:rPr>
              <a:t>realize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there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is</a:t>
            </a:r>
            <a:r>
              <a:rPr lang="fr-FR" sz="2400" b="1" dirty="0">
                <a:solidFill>
                  <a:srgbClr val="016296"/>
                </a:solidFill>
              </a:rPr>
              <a:t> no money to </a:t>
            </a:r>
            <a:r>
              <a:rPr lang="fr-FR" sz="2400" b="1" dirty="0" err="1">
                <a:solidFill>
                  <a:srgbClr val="016296"/>
                </a:solidFill>
              </a:rPr>
              <a:t>pay</a:t>
            </a:r>
            <a:r>
              <a:rPr lang="fr-FR" sz="2400" b="1" dirty="0">
                <a:solidFill>
                  <a:srgbClr val="016296"/>
                </a:solidFill>
              </a:rPr>
              <a:t> the bills, </a:t>
            </a:r>
            <a:r>
              <a:rPr lang="fr-FR" sz="2400" b="1" dirty="0" err="1">
                <a:solidFill>
                  <a:srgbClr val="016296"/>
                </a:solidFill>
              </a:rPr>
              <a:t>make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Payroll</a:t>
            </a:r>
            <a:r>
              <a:rPr lang="fr-FR" sz="2400" b="1" dirty="0">
                <a:solidFill>
                  <a:srgbClr val="016296"/>
                </a:solidFill>
              </a:rPr>
              <a:t> or </a:t>
            </a:r>
            <a:r>
              <a:rPr lang="fr-FR" sz="2400" b="1" dirty="0" err="1">
                <a:solidFill>
                  <a:srgbClr val="016296"/>
                </a:solidFill>
              </a:rPr>
              <a:t>buy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raw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materials</a:t>
            </a:r>
            <a:endParaRPr lang="fr-FR" sz="2400" b="1" dirty="0">
              <a:solidFill>
                <a:srgbClr val="016296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 err="1">
                <a:solidFill>
                  <a:srgbClr val="016296"/>
                </a:solidFill>
              </a:rPr>
              <a:t>Finally</a:t>
            </a:r>
            <a:r>
              <a:rPr lang="fr-FR" sz="2400" b="1" dirty="0">
                <a:solidFill>
                  <a:srgbClr val="016296"/>
                </a:solidFill>
              </a:rPr>
              <a:t>, </a:t>
            </a:r>
            <a:r>
              <a:rPr lang="fr-FR" sz="2400" b="1" dirty="0" err="1">
                <a:solidFill>
                  <a:srgbClr val="016296"/>
                </a:solidFill>
              </a:rPr>
              <a:t>creditors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took</a:t>
            </a:r>
            <a:r>
              <a:rPr lang="fr-FR" sz="2400" b="1" dirty="0">
                <a:solidFill>
                  <a:srgbClr val="016296"/>
                </a:solidFill>
              </a:rPr>
              <a:t> the </a:t>
            </a:r>
            <a:r>
              <a:rPr lang="fr-FR" sz="2400" b="1" dirty="0" err="1">
                <a:solidFill>
                  <a:srgbClr val="016296"/>
                </a:solidFill>
              </a:rPr>
              <a:t>company</a:t>
            </a:r>
            <a:r>
              <a:rPr lang="fr-FR" sz="2400" b="1" dirty="0">
                <a:solidFill>
                  <a:srgbClr val="016296"/>
                </a:solidFill>
              </a:rPr>
              <a:t> to court and </a:t>
            </a:r>
            <a:r>
              <a:rPr lang="fr-FR" sz="2400" b="1" dirty="0" err="1">
                <a:solidFill>
                  <a:srgbClr val="016296"/>
                </a:solidFill>
              </a:rPr>
              <a:t>nearly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had</a:t>
            </a:r>
            <a:r>
              <a:rPr lang="fr-FR" sz="2400" b="1" dirty="0">
                <a:solidFill>
                  <a:srgbClr val="016296"/>
                </a:solidFill>
              </a:rPr>
              <a:t> the </a:t>
            </a:r>
            <a:r>
              <a:rPr lang="fr-FR" sz="2400" b="1" dirty="0" err="1">
                <a:solidFill>
                  <a:srgbClr val="016296"/>
                </a:solidFill>
              </a:rPr>
              <a:t>company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closed</a:t>
            </a:r>
            <a:r>
              <a:rPr lang="fr-FR" sz="2400" b="1" dirty="0">
                <a:solidFill>
                  <a:srgbClr val="016296"/>
                </a:solidFill>
              </a:rPr>
              <a:t> down</a:t>
            </a: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 err="1">
                <a:solidFill>
                  <a:srgbClr val="016296"/>
                </a:solidFill>
              </a:rPr>
              <a:t>Instantly</a:t>
            </a:r>
            <a:r>
              <a:rPr lang="fr-FR" sz="2400" b="1" dirty="0">
                <a:solidFill>
                  <a:srgbClr val="016296"/>
                </a:solidFill>
              </a:rPr>
              <a:t> profitable Wonder </a:t>
            </a:r>
            <a:r>
              <a:rPr lang="fr-FR" sz="2400" b="1" dirty="0" err="1">
                <a:solidFill>
                  <a:srgbClr val="016296"/>
                </a:solidFill>
              </a:rPr>
              <a:t>Widget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was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insolvent</a:t>
            </a:r>
            <a:r>
              <a:rPr lang="fr-FR" sz="2400" b="1" dirty="0">
                <a:solidFill>
                  <a:srgbClr val="016296"/>
                </a:solidFill>
              </a:rPr>
              <a:t> 6 </a:t>
            </a:r>
            <a:r>
              <a:rPr lang="fr-FR" sz="2400" b="1" dirty="0" err="1">
                <a:solidFill>
                  <a:srgbClr val="016296"/>
                </a:solidFill>
              </a:rPr>
              <a:t>months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after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they</a:t>
            </a:r>
            <a:r>
              <a:rPr lang="fr-FR" sz="2400" b="1" dirty="0">
                <a:solidFill>
                  <a:srgbClr val="016296"/>
                </a:solidFill>
              </a:rPr>
              <a:t> open the </a:t>
            </a:r>
            <a:r>
              <a:rPr lang="fr-FR" sz="2400" b="1" dirty="0" err="1">
                <a:solidFill>
                  <a:srgbClr val="016296"/>
                </a:solidFill>
              </a:rPr>
              <a:t>doors</a:t>
            </a:r>
            <a:endParaRPr lang="fr-FR" sz="2400" b="1" dirty="0">
              <a:solidFill>
                <a:srgbClr val="016296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 err="1">
                <a:solidFill>
                  <a:srgbClr val="016296"/>
                </a:solidFill>
              </a:rPr>
              <a:t>What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happened</a:t>
            </a:r>
            <a:r>
              <a:rPr lang="fr-FR" sz="2400" b="1" dirty="0">
                <a:solidFill>
                  <a:srgbClr val="016296"/>
                </a:solidFill>
              </a:rPr>
              <a:t> ?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sz="2000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</a:pPr>
            <a:endParaRPr lang="fr-FR" sz="2000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sz="2000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sz="2000" b="1" dirty="0">
              <a:solidFill>
                <a:srgbClr val="01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647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Cash Flow cycle</a:t>
            </a:r>
            <a:endParaRPr lang="en-US" dirty="0"/>
          </a:p>
        </p:txBody>
      </p:sp>
      <p:sp>
        <p:nvSpPr>
          <p:cNvPr id="4" name="Oval 13"/>
          <p:cNvSpPr>
            <a:spLocks noChangeArrowheads="1"/>
          </p:cNvSpPr>
          <p:nvPr/>
        </p:nvSpPr>
        <p:spPr bwMode="auto">
          <a:xfrm>
            <a:off x="1927226" y="2571752"/>
            <a:ext cx="5905500" cy="3657600"/>
          </a:xfrm>
          <a:prstGeom prst="ellipse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124" tIns="41061" rIns="82124" bIns="41061" anchor="ctr">
            <a:spAutoFit/>
          </a:bodyPr>
          <a:lstStyle/>
          <a:p>
            <a:pPr defTabSz="814388"/>
            <a:endParaRPr lang="en-US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2228851" y="2914652"/>
            <a:ext cx="12954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82124" tIns="41061" rIns="82124" bIns="41061" anchor="ctr">
            <a:spAutoFit/>
          </a:bodyPr>
          <a:lstStyle/>
          <a:p>
            <a:pPr defTabSz="814388"/>
            <a:endParaRPr lang="en-US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1203326" y="4248152"/>
            <a:ext cx="12954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82124" tIns="41061" rIns="82124" bIns="41061" anchor="ctr">
            <a:spAutoFit/>
          </a:bodyPr>
          <a:lstStyle/>
          <a:p>
            <a:pPr defTabSz="814388"/>
            <a:endParaRPr lang="en-US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4860926" y="5924552"/>
            <a:ext cx="12954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82124" tIns="41061" rIns="82124" bIns="41061" anchor="ctr">
            <a:spAutoFit/>
          </a:bodyPr>
          <a:lstStyle/>
          <a:p>
            <a:pPr defTabSz="814388"/>
            <a:endParaRPr 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6804026" y="3219452"/>
            <a:ext cx="12954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82124" tIns="41061" rIns="82124" bIns="41061" anchor="ctr">
            <a:spAutoFit/>
          </a:bodyPr>
          <a:lstStyle/>
          <a:p>
            <a:pPr defTabSz="814388"/>
            <a:endParaRPr 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4213226" y="2305052"/>
            <a:ext cx="12954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82124" tIns="41061" rIns="82124" bIns="41061" anchor="ctr">
            <a:spAutoFit/>
          </a:bodyPr>
          <a:lstStyle/>
          <a:p>
            <a:pPr defTabSz="814388"/>
            <a:endParaRPr lang="en-US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2498726" y="5619752"/>
            <a:ext cx="12954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82124" tIns="41061" rIns="82124" bIns="41061" anchor="ctr">
            <a:spAutoFit/>
          </a:bodyPr>
          <a:lstStyle/>
          <a:p>
            <a:pPr defTabSz="814388"/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6804026" y="5162552"/>
            <a:ext cx="12954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lIns="82124" tIns="41061" rIns="82124" bIns="41061" anchor="ctr">
            <a:spAutoFit/>
          </a:bodyPr>
          <a:lstStyle/>
          <a:p>
            <a:pPr defTabSz="814388"/>
            <a:endParaRPr lang="en-US"/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1446214" y="4324352"/>
            <a:ext cx="782637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Cash</a:t>
            </a: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2401889" y="3032127"/>
            <a:ext cx="925512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Set up</a:t>
            </a: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2498726" y="5708652"/>
            <a:ext cx="1311275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Collection</a:t>
            </a:r>
            <a:endParaRPr lang="en-US"/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4376739" y="2422527"/>
            <a:ext cx="968375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Assets</a:t>
            </a:r>
          </a:p>
        </p:txBody>
      </p:sp>
      <p:sp>
        <p:nvSpPr>
          <p:cNvPr id="17" name="Rectangle 19"/>
          <p:cNvSpPr>
            <a:spLocks noChangeArrowheads="1"/>
          </p:cNvSpPr>
          <p:nvPr/>
        </p:nvSpPr>
        <p:spPr bwMode="auto">
          <a:xfrm>
            <a:off x="7035801" y="3308352"/>
            <a:ext cx="8699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Credit</a:t>
            </a:r>
          </a:p>
        </p:txBody>
      </p:sp>
      <p:sp>
        <p:nvSpPr>
          <p:cNvPr id="18" name="Rectangle 20"/>
          <p:cNvSpPr>
            <a:spLocks noChangeArrowheads="1"/>
          </p:cNvSpPr>
          <p:nvPr/>
        </p:nvSpPr>
        <p:spPr bwMode="auto">
          <a:xfrm>
            <a:off x="6765926" y="5278440"/>
            <a:ext cx="1411288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Production</a:t>
            </a:r>
          </a:p>
        </p:txBody>
      </p:sp>
      <p:sp>
        <p:nvSpPr>
          <p:cNvPr id="19" name="Rectangle 21"/>
          <p:cNvSpPr>
            <a:spLocks noChangeArrowheads="1"/>
          </p:cNvSpPr>
          <p:nvPr/>
        </p:nvSpPr>
        <p:spPr bwMode="auto">
          <a:xfrm>
            <a:off x="5095876" y="6013452"/>
            <a:ext cx="8255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Sales</a:t>
            </a:r>
          </a:p>
        </p:txBody>
      </p:sp>
      <p:cxnSp>
        <p:nvCxnSpPr>
          <p:cNvPr id="20" name="Straight Arrow Connector 23"/>
          <p:cNvCxnSpPr>
            <a:cxnSpLocks noChangeShapeType="1"/>
          </p:cNvCxnSpPr>
          <p:nvPr/>
        </p:nvCxnSpPr>
        <p:spPr bwMode="auto">
          <a:xfrm rot="5400000" flipH="1" flipV="1">
            <a:off x="2203452" y="3427414"/>
            <a:ext cx="203200" cy="193675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Arrow Connector 35"/>
          <p:cNvCxnSpPr>
            <a:cxnSpLocks noChangeShapeType="1"/>
          </p:cNvCxnSpPr>
          <p:nvPr/>
        </p:nvCxnSpPr>
        <p:spPr bwMode="auto">
          <a:xfrm flipV="1">
            <a:off x="3859214" y="2609852"/>
            <a:ext cx="354012" cy="76200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Straight Arrow Connector 37"/>
          <p:cNvCxnSpPr>
            <a:cxnSpLocks noChangeShapeType="1"/>
            <a:stCxn id="4" idx="7"/>
          </p:cNvCxnSpPr>
          <p:nvPr/>
        </p:nvCxnSpPr>
        <p:spPr bwMode="auto">
          <a:xfrm rot="16200000" flipH="1">
            <a:off x="7006433" y="3067846"/>
            <a:ext cx="112712" cy="190500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Arrow Connector 39"/>
          <p:cNvCxnSpPr>
            <a:cxnSpLocks noChangeShapeType="1"/>
          </p:cNvCxnSpPr>
          <p:nvPr/>
        </p:nvCxnSpPr>
        <p:spPr bwMode="auto">
          <a:xfrm rot="5400000">
            <a:off x="7523164" y="5005389"/>
            <a:ext cx="228600" cy="85725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Arrow Connector 45"/>
          <p:cNvCxnSpPr>
            <a:cxnSpLocks noChangeShapeType="1"/>
          </p:cNvCxnSpPr>
          <p:nvPr/>
        </p:nvCxnSpPr>
        <p:spPr bwMode="auto">
          <a:xfrm rot="10800000" flipV="1">
            <a:off x="6113464" y="5981702"/>
            <a:ext cx="271462" cy="95250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Straight Arrow Connector 57"/>
          <p:cNvCxnSpPr>
            <a:cxnSpLocks noChangeShapeType="1"/>
          </p:cNvCxnSpPr>
          <p:nvPr/>
        </p:nvCxnSpPr>
        <p:spPr bwMode="auto">
          <a:xfrm rot="10800000">
            <a:off x="3709989" y="6083302"/>
            <a:ext cx="503237" cy="104775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Straight Arrow Connector 62"/>
          <p:cNvCxnSpPr>
            <a:cxnSpLocks noChangeShapeType="1"/>
          </p:cNvCxnSpPr>
          <p:nvPr/>
        </p:nvCxnSpPr>
        <p:spPr bwMode="auto">
          <a:xfrm rot="16200000" flipV="1">
            <a:off x="1951833" y="4852195"/>
            <a:ext cx="228600" cy="163513"/>
          </a:xfrm>
          <a:prstGeom prst="straightConnector1">
            <a:avLst/>
          </a:prstGeom>
          <a:noFill/>
          <a:ln w="76200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Rectangle 65"/>
          <p:cNvSpPr>
            <a:spLocks noChangeArrowheads="1"/>
          </p:cNvSpPr>
          <p:nvPr/>
        </p:nvSpPr>
        <p:spPr bwMode="auto">
          <a:xfrm>
            <a:off x="136526" y="3790952"/>
            <a:ext cx="169545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Starting point</a:t>
            </a:r>
          </a:p>
        </p:txBody>
      </p:sp>
      <p:sp>
        <p:nvSpPr>
          <p:cNvPr id="28" name="Rectangle 66"/>
          <p:cNvSpPr>
            <a:spLocks noChangeArrowheads="1"/>
          </p:cNvSpPr>
          <p:nvPr/>
        </p:nvSpPr>
        <p:spPr bwMode="auto">
          <a:xfrm>
            <a:off x="136526" y="4903790"/>
            <a:ext cx="16113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Ending point</a:t>
            </a:r>
          </a:p>
        </p:txBody>
      </p:sp>
      <p:cxnSp>
        <p:nvCxnSpPr>
          <p:cNvPr id="29" name="Straight Arrow Connector 68"/>
          <p:cNvCxnSpPr>
            <a:cxnSpLocks noChangeShapeType="1"/>
          </p:cNvCxnSpPr>
          <p:nvPr/>
        </p:nvCxnSpPr>
        <p:spPr bwMode="auto">
          <a:xfrm>
            <a:off x="822326" y="4165602"/>
            <a:ext cx="381000" cy="234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Straight Arrow Connector 70"/>
          <p:cNvCxnSpPr>
            <a:cxnSpLocks noChangeShapeType="1"/>
          </p:cNvCxnSpPr>
          <p:nvPr/>
        </p:nvCxnSpPr>
        <p:spPr bwMode="auto">
          <a:xfrm flipV="1">
            <a:off x="822326" y="4670427"/>
            <a:ext cx="306388" cy="263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10319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Cash Flow curve</a:t>
            </a:r>
            <a:endParaRPr lang="en-US" dirty="0"/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" t="15579" r="5105" b="10553"/>
          <a:stretch/>
        </p:blipFill>
        <p:spPr bwMode="auto">
          <a:xfrm>
            <a:off x="292100" y="2794000"/>
            <a:ext cx="60579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1156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Fast growth means</a:t>
            </a:r>
            <a:br>
              <a:rPr lang="en-US" dirty="0" smtClean="0"/>
            </a:br>
            <a:r>
              <a:rPr lang="en-US" dirty="0" smtClean="0"/>
              <a:t>big appetite for cash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44476" y="1476756"/>
            <a:ext cx="8353424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None/>
            </a:pPr>
            <a:endParaRPr lang="en-US" sz="2400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sz="2400" b="1" dirty="0">
              <a:solidFill>
                <a:srgbClr val="016296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 err="1">
                <a:solidFill>
                  <a:srgbClr val="016296"/>
                </a:solidFill>
              </a:rPr>
              <a:t>Need</a:t>
            </a:r>
            <a:r>
              <a:rPr lang="fr-FR" sz="2400" b="1" dirty="0">
                <a:solidFill>
                  <a:srgbClr val="016296"/>
                </a:solidFill>
              </a:rPr>
              <a:t> to set up the </a:t>
            </a:r>
            <a:r>
              <a:rPr lang="fr-FR" sz="2400" b="1" dirty="0" err="1">
                <a:solidFill>
                  <a:srgbClr val="016296"/>
                </a:solidFill>
              </a:rPr>
              <a:t>company</a:t>
            </a:r>
            <a:r>
              <a:rPr lang="fr-FR" sz="2400" b="1" dirty="0">
                <a:solidFill>
                  <a:srgbClr val="016296"/>
                </a:solidFill>
              </a:rPr>
              <a:t> and production </a:t>
            </a:r>
            <a:r>
              <a:rPr lang="fr-FR" sz="2400" b="1" dirty="0" err="1">
                <a:solidFill>
                  <a:srgbClr val="016296"/>
                </a:solidFill>
              </a:rPr>
              <a:t>activities</a:t>
            </a:r>
            <a:endParaRPr lang="fr-FR" sz="2400" b="1" dirty="0">
              <a:solidFill>
                <a:srgbClr val="016296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>
                <a:solidFill>
                  <a:srgbClr val="016296"/>
                </a:solidFill>
              </a:rPr>
              <a:t>Start production, shipping and </a:t>
            </a:r>
            <a:r>
              <a:rPr lang="fr-FR" sz="2400" b="1" dirty="0" err="1">
                <a:solidFill>
                  <a:srgbClr val="016296"/>
                </a:solidFill>
              </a:rPr>
              <a:t>billing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customers</a:t>
            </a:r>
            <a:endParaRPr lang="fr-FR" sz="2400" b="1" dirty="0">
              <a:solidFill>
                <a:srgbClr val="016296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 err="1">
                <a:solidFill>
                  <a:srgbClr val="016296"/>
                </a:solidFill>
              </a:rPr>
              <a:t>Need</a:t>
            </a:r>
            <a:r>
              <a:rPr lang="fr-FR" sz="2400" b="1" dirty="0">
                <a:solidFill>
                  <a:srgbClr val="016296"/>
                </a:solidFill>
              </a:rPr>
              <a:t> to </a:t>
            </a:r>
            <a:r>
              <a:rPr lang="fr-FR" sz="2400" b="1" dirty="0" err="1">
                <a:solidFill>
                  <a:srgbClr val="016296"/>
                </a:solidFill>
              </a:rPr>
              <a:t>pay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 smtClean="0">
                <a:solidFill>
                  <a:srgbClr val="016296"/>
                </a:solidFill>
              </a:rPr>
              <a:t>suppliers</a:t>
            </a:r>
            <a:r>
              <a:rPr lang="fr-FR" sz="2400" b="1" dirty="0" smtClean="0">
                <a:solidFill>
                  <a:srgbClr val="016296"/>
                </a:solidFill>
              </a:rPr>
              <a:t>, </a:t>
            </a:r>
            <a:r>
              <a:rPr lang="fr-FR" sz="2400" b="1" dirty="0" err="1" smtClean="0">
                <a:solidFill>
                  <a:srgbClr val="016296"/>
                </a:solidFill>
              </a:rPr>
              <a:t>Need</a:t>
            </a:r>
            <a:r>
              <a:rPr lang="fr-FR" sz="2400" b="1" dirty="0" smtClean="0">
                <a:solidFill>
                  <a:srgbClr val="016296"/>
                </a:solidFill>
              </a:rPr>
              <a:t> </a:t>
            </a:r>
            <a:r>
              <a:rPr lang="fr-FR" sz="2400" b="1" dirty="0">
                <a:solidFill>
                  <a:srgbClr val="016296"/>
                </a:solidFill>
              </a:rPr>
              <a:t>to </a:t>
            </a:r>
            <a:r>
              <a:rPr lang="fr-FR" sz="2400" b="1" dirty="0" err="1">
                <a:solidFill>
                  <a:srgbClr val="016296"/>
                </a:solidFill>
              </a:rPr>
              <a:t>collect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from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customers</a:t>
            </a:r>
            <a:endParaRPr lang="fr-FR" sz="2400" b="1" dirty="0">
              <a:solidFill>
                <a:srgbClr val="016296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>
                <a:solidFill>
                  <a:srgbClr val="016296"/>
                </a:solidFill>
              </a:rPr>
              <a:t>…Timing </a:t>
            </a:r>
            <a:r>
              <a:rPr lang="fr-FR" sz="2400" b="1" dirty="0" err="1">
                <a:solidFill>
                  <a:srgbClr val="016296"/>
                </a:solidFill>
              </a:rPr>
              <a:t>is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 smtClean="0">
                <a:solidFill>
                  <a:srgbClr val="016296"/>
                </a:solidFill>
              </a:rPr>
              <a:t>everything</a:t>
            </a:r>
            <a:endParaRPr lang="fr-FR" sz="2400" b="1" dirty="0" smtClean="0">
              <a:solidFill>
                <a:srgbClr val="016296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>
                <a:solidFill>
                  <a:srgbClr val="016296"/>
                </a:solidFill>
              </a:rPr>
              <a:t>Options</a:t>
            </a:r>
          </a:p>
          <a:p>
            <a:pPr marL="693738" lvl="1" indent="-236538" defTabSz="81438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b="1" dirty="0" err="1">
                <a:solidFill>
                  <a:srgbClr val="016296"/>
                </a:solidFill>
              </a:rPr>
              <a:t>Raise</a:t>
            </a:r>
            <a:r>
              <a:rPr lang="fr-FR" b="1" dirty="0">
                <a:solidFill>
                  <a:srgbClr val="016296"/>
                </a:solidFill>
              </a:rPr>
              <a:t> </a:t>
            </a:r>
            <a:r>
              <a:rPr lang="fr-FR" b="1" dirty="0" err="1">
                <a:solidFill>
                  <a:srgbClr val="016296"/>
                </a:solidFill>
              </a:rPr>
              <a:t>price</a:t>
            </a:r>
            <a:r>
              <a:rPr lang="fr-FR" b="1" dirty="0">
                <a:solidFill>
                  <a:srgbClr val="016296"/>
                </a:solidFill>
              </a:rPr>
              <a:t> ?</a:t>
            </a:r>
          </a:p>
          <a:p>
            <a:pPr marL="693738" lvl="1" indent="-236538" defTabSz="81438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b="1" dirty="0" err="1">
                <a:solidFill>
                  <a:srgbClr val="016296"/>
                </a:solidFill>
              </a:rPr>
              <a:t>Get</a:t>
            </a:r>
            <a:r>
              <a:rPr lang="fr-FR" b="1" dirty="0">
                <a:solidFill>
                  <a:srgbClr val="016296"/>
                </a:solidFill>
              </a:rPr>
              <a:t> </a:t>
            </a:r>
            <a:r>
              <a:rPr lang="fr-FR" b="1" dirty="0" err="1">
                <a:solidFill>
                  <a:srgbClr val="016296"/>
                </a:solidFill>
              </a:rPr>
              <a:t>receivable</a:t>
            </a:r>
            <a:r>
              <a:rPr lang="fr-FR" b="1" dirty="0">
                <a:solidFill>
                  <a:srgbClr val="016296"/>
                </a:solidFill>
              </a:rPr>
              <a:t> </a:t>
            </a:r>
            <a:r>
              <a:rPr lang="fr-FR" b="1" dirty="0" err="1">
                <a:solidFill>
                  <a:srgbClr val="016296"/>
                </a:solidFill>
              </a:rPr>
              <a:t>financing</a:t>
            </a:r>
            <a:r>
              <a:rPr lang="fr-FR" b="1" dirty="0">
                <a:solidFill>
                  <a:srgbClr val="016296"/>
                </a:solidFill>
              </a:rPr>
              <a:t> ?</a:t>
            </a:r>
          </a:p>
          <a:p>
            <a:pPr marL="693738" lvl="1" indent="-236538" defTabSz="81438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b="1" dirty="0" err="1">
                <a:solidFill>
                  <a:srgbClr val="016296"/>
                </a:solidFill>
              </a:rPr>
              <a:t>Raise</a:t>
            </a:r>
            <a:r>
              <a:rPr lang="fr-FR" b="1" dirty="0">
                <a:solidFill>
                  <a:srgbClr val="016296"/>
                </a:solidFill>
              </a:rPr>
              <a:t> more capital ?</a:t>
            </a: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u="sng" dirty="0">
                <a:solidFill>
                  <a:srgbClr val="016296"/>
                </a:solidFill>
              </a:rPr>
              <a:t>Cash </a:t>
            </a:r>
            <a:r>
              <a:rPr lang="fr-FR" sz="2400" b="1" u="sng" dirty="0" err="1">
                <a:solidFill>
                  <a:srgbClr val="016296"/>
                </a:solidFill>
              </a:rPr>
              <a:t>is</a:t>
            </a:r>
            <a:r>
              <a:rPr lang="fr-FR" sz="2400" b="1" u="sng" dirty="0">
                <a:solidFill>
                  <a:srgbClr val="016296"/>
                </a:solidFill>
              </a:rPr>
              <a:t> not profit </a:t>
            </a:r>
            <a:r>
              <a:rPr lang="fr-FR" sz="2400" b="1" u="sng" dirty="0" smtClean="0">
                <a:solidFill>
                  <a:srgbClr val="016296"/>
                </a:solidFill>
              </a:rPr>
              <a:t> : </a:t>
            </a:r>
            <a:r>
              <a:rPr lang="fr-FR" sz="2400" b="1" u="sng" dirty="0" err="1" smtClean="0">
                <a:solidFill>
                  <a:srgbClr val="016296"/>
                </a:solidFill>
              </a:rPr>
              <a:t>Need</a:t>
            </a:r>
            <a:r>
              <a:rPr lang="fr-FR" sz="2400" b="1" u="sng" dirty="0" smtClean="0">
                <a:solidFill>
                  <a:srgbClr val="016296"/>
                </a:solidFill>
              </a:rPr>
              <a:t> </a:t>
            </a:r>
            <a:r>
              <a:rPr lang="fr-FR" sz="2400" b="1" u="sng" dirty="0" err="1">
                <a:solidFill>
                  <a:srgbClr val="016296"/>
                </a:solidFill>
              </a:rPr>
              <a:t>careful</a:t>
            </a:r>
            <a:r>
              <a:rPr lang="fr-FR" sz="2400" b="1" u="sng" dirty="0">
                <a:solidFill>
                  <a:srgbClr val="016296"/>
                </a:solidFill>
              </a:rPr>
              <a:t> cash </a:t>
            </a:r>
            <a:r>
              <a:rPr lang="fr-FR" sz="2400" b="1" u="sng" dirty="0" err="1">
                <a:solidFill>
                  <a:srgbClr val="016296"/>
                </a:solidFill>
              </a:rPr>
              <a:t>forecast</a:t>
            </a:r>
            <a:endParaRPr lang="fr-FR" sz="2400" b="1" u="sng" dirty="0">
              <a:solidFill>
                <a:srgbClr val="016296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sz="2400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sz="2000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</a:pPr>
            <a:endParaRPr lang="fr-FR" sz="2000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sz="2000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sz="2000" b="1" dirty="0">
              <a:solidFill>
                <a:srgbClr val="01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05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 Profit </a:t>
            </a:r>
            <a:r>
              <a:rPr lang="en-US" dirty="0" err="1" smtClean="0"/>
              <a:t>vs</a:t>
            </a:r>
            <a:r>
              <a:rPr lang="en-US" dirty="0" smtClean="0"/>
              <a:t> Cash Flow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44476" y="1883156"/>
            <a:ext cx="8747124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None/>
            </a:pPr>
            <a:endParaRPr lang="en-US" sz="2400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sz="2400" b="1" dirty="0">
              <a:solidFill>
                <a:srgbClr val="016296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>
                <a:solidFill>
                  <a:srgbClr val="016296"/>
                </a:solidFill>
              </a:rPr>
              <a:t>Transactions </a:t>
            </a:r>
            <a:r>
              <a:rPr lang="fr-FR" sz="2400" b="1" dirty="0" err="1">
                <a:solidFill>
                  <a:srgbClr val="016296"/>
                </a:solidFill>
              </a:rPr>
              <a:t>that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increase</a:t>
            </a:r>
            <a:r>
              <a:rPr lang="fr-FR" sz="2400" b="1" dirty="0">
                <a:solidFill>
                  <a:srgbClr val="016296"/>
                </a:solidFill>
              </a:rPr>
              <a:t> profit but </a:t>
            </a:r>
            <a:r>
              <a:rPr lang="fr-FR" sz="2400" b="1" dirty="0" err="1">
                <a:solidFill>
                  <a:srgbClr val="016296"/>
                </a:solidFill>
              </a:rPr>
              <a:t>don’t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produce</a:t>
            </a:r>
            <a:r>
              <a:rPr lang="fr-FR" sz="2400" b="1" dirty="0">
                <a:solidFill>
                  <a:srgbClr val="016296"/>
                </a:solidFill>
              </a:rPr>
              <a:t> cash </a:t>
            </a:r>
            <a:r>
              <a:rPr lang="fr-FR" sz="2400" b="1" dirty="0" err="1">
                <a:solidFill>
                  <a:srgbClr val="016296"/>
                </a:solidFill>
              </a:rPr>
              <a:t>until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 smtClean="0">
                <a:solidFill>
                  <a:srgbClr val="016296"/>
                </a:solidFill>
              </a:rPr>
              <a:t>later</a:t>
            </a:r>
            <a:r>
              <a:rPr lang="fr-FR" sz="2400" b="1" dirty="0" smtClean="0">
                <a:solidFill>
                  <a:srgbClr val="016296"/>
                </a:solidFill>
              </a:rPr>
              <a:t> : </a:t>
            </a:r>
            <a:r>
              <a:rPr lang="fr-FR" sz="2400" b="1" dirty="0" smtClean="0">
                <a:solidFill>
                  <a:schemeClr val="bg2">
                    <a:lumMod val="90000"/>
                  </a:schemeClr>
                </a:solidFill>
              </a:rPr>
              <a:t>Sales </a:t>
            </a:r>
            <a:r>
              <a:rPr lang="fr-FR" sz="2400" b="1" dirty="0">
                <a:solidFill>
                  <a:schemeClr val="bg2">
                    <a:lumMod val="90000"/>
                  </a:schemeClr>
                </a:solidFill>
              </a:rPr>
              <a:t>/ </a:t>
            </a:r>
            <a:r>
              <a:rPr lang="fr-FR" sz="2400" b="1" dirty="0" err="1">
                <a:solidFill>
                  <a:schemeClr val="bg2">
                    <a:lumMod val="90000"/>
                  </a:schemeClr>
                </a:solidFill>
              </a:rPr>
              <a:t>Account</a:t>
            </a:r>
            <a:r>
              <a:rPr lang="fr-FR" sz="2400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fr-FR" sz="2400" b="1" dirty="0" err="1">
                <a:solidFill>
                  <a:schemeClr val="bg2">
                    <a:lumMod val="90000"/>
                  </a:schemeClr>
                </a:solidFill>
              </a:rPr>
              <a:t>receivable</a:t>
            </a:r>
            <a:endParaRPr lang="fr-FR" sz="2400" b="1" dirty="0">
              <a:solidFill>
                <a:schemeClr val="bg2">
                  <a:lumMod val="90000"/>
                </a:schemeClr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>
                <a:solidFill>
                  <a:srgbClr val="016296"/>
                </a:solidFill>
              </a:rPr>
              <a:t>Transactions </a:t>
            </a:r>
            <a:r>
              <a:rPr lang="fr-FR" sz="2400" b="1" dirty="0" err="1">
                <a:solidFill>
                  <a:srgbClr val="016296"/>
                </a:solidFill>
              </a:rPr>
              <a:t>that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reduce</a:t>
            </a:r>
            <a:r>
              <a:rPr lang="fr-FR" sz="2400" b="1" dirty="0">
                <a:solidFill>
                  <a:srgbClr val="016296"/>
                </a:solidFill>
              </a:rPr>
              <a:t> profit but </a:t>
            </a:r>
            <a:r>
              <a:rPr lang="fr-FR" sz="2400" b="1" dirty="0" err="1">
                <a:solidFill>
                  <a:srgbClr val="016296"/>
                </a:solidFill>
              </a:rPr>
              <a:t>don’t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decrease</a:t>
            </a:r>
            <a:r>
              <a:rPr lang="fr-FR" sz="2400" b="1" dirty="0">
                <a:solidFill>
                  <a:srgbClr val="016296"/>
                </a:solidFill>
              </a:rPr>
              <a:t> cash </a:t>
            </a:r>
            <a:r>
              <a:rPr lang="fr-FR" sz="2400" b="1" dirty="0" err="1">
                <a:solidFill>
                  <a:srgbClr val="016296"/>
                </a:solidFill>
              </a:rPr>
              <a:t>until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 smtClean="0">
                <a:solidFill>
                  <a:srgbClr val="016296"/>
                </a:solidFill>
              </a:rPr>
              <a:t>later</a:t>
            </a:r>
            <a:r>
              <a:rPr lang="fr-FR" sz="2400" b="1" dirty="0" smtClean="0">
                <a:solidFill>
                  <a:srgbClr val="016296"/>
                </a:solidFill>
              </a:rPr>
              <a:t> : </a:t>
            </a:r>
            <a:r>
              <a:rPr lang="fr-FR" sz="2400" b="1" dirty="0" err="1" smtClean="0">
                <a:solidFill>
                  <a:srgbClr val="9BD5FA"/>
                </a:solidFill>
              </a:rPr>
              <a:t>Account</a:t>
            </a:r>
            <a:r>
              <a:rPr lang="fr-FR" sz="2400" b="1" dirty="0" smtClean="0">
                <a:solidFill>
                  <a:srgbClr val="9BD5FA"/>
                </a:solidFill>
              </a:rPr>
              <a:t> </a:t>
            </a:r>
            <a:r>
              <a:rPr lang="fr-FR" sz="2400" b="1" dirty="0">
                <a:solidFill>
                  <a:srgbClr val="9BD5FA"/>
                </a:solidFill>
              </a:rPr>
              <a:t>Payables</a:t>
            </a: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>
                <a:solidFill>
                  <a:srgbClr val="016296"/>
                </a:solidFill>
              </a:rPr>
              <a:t>Transactions </a:t>
            </a:r>
            <a:r>
              <a:rPr lang="fr-FR" sz="2400" b="1" dirty="0" err="1">
                <a:solidFill>
                  <a:srgbClr val="016296"/>
                </a:solidFill>
              </a:rPr>
              <a:t>that</a:t>
            </a:r>
            <a:r>
              <a:rPr lang="fr-FR" sz="2400" b="1" dirty="0">
                <a:solidFill>
                  <a:srgbClr val="016296"/>
                </a:solidFill>
              </a:rPr>
              <a:t> put cash in the </a:t>
            </a:r>
            <a:r>
              <a:rPr lang="fr-FR" sz="2400" b="1" dirty="0" err="1">
                <a:solidFill>
                  <a:srgbClr val="016296"/>
                </a:solidFill>
              </a:rPr>
              <a:t>bank</a:t>
            </a:r>
            <a:r>
              <a:rPr lang="fr-FR" sz="2400" b="1" dirty="0">
                <a:solidFill>
                  <a:srgbClr val="016296"/>
                </a:solidFill>
              </a:rPr>
              <a:t> but </a:t>
            </a:r>
            <a:r>
              <a:rPr lang="fr-FR" sz="2400" b="1" dirty="0" err="1">
                <a:solidFill>
                  <a:srgbClr val="016296"/>
                </a:solidFill>
              </a:rPr>
              <a:t>don’t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produce</a:t>
            </a:r>
            <a:r>
              <a:rPr lang="fr-FR" sz="2400" b="1" dirty="0">
                <a:solidFill>
                  <a:srgbClr val="016296"/>
                </a:solidFill>
              </a:rPr>
              <a:t> profit </a:t>
            </a:r>
            <a:r>
              <a:rPr lang="fr-FR" sz="2400" b="1" dirty="0" err="1">
                <a:solidFill>
                  <a:srgbClr val="016296"/>
                </a:solidFill>
              </a:rPr>
              <a:t>until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later</a:t>
            </a:r>
            <a:r>
              <a:rPr lang="fr-FR" sz="2400" b="1" dirty="0">
                <a:solidFill>
                  <a:srgbClr val="016296"/>
                </a:solidFill>
              </a:rPr>
              <a:t> …if </a:t>
            </a:r>
            <a:r>
              <a:rPr lang="fr-FR" sz="2400" b="1" dirty="0" err="1">
                <a:solidFill>
                  <a:srgbClr val="016296"/>
                </a:solidFill>
              </a:rPr>
              <a:t>at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smtClean="0">
                <a:solidFill>
                  <a:srgbClr val="016296"/>
                </a:solidFill>
              </a:rPr>
              <a:t>all :</a:t>
            </a:r>
            <a:r>
              <a:rPr lang="fr-FR" sz="2400" b="1" dirty="0" smtClean="0">
                <a:solidFill>
                  <a:srgbClr val="9BD5FA"/>
                </a:solidFill>
              </a:rPr>
              <a:t> </a:t>
            </a:r>
            <a:r>
              <a:rPr lang="fr-FR" sz="2400" b="1" dirty="0" err="1" smtClean="0">
                <a:solidFill>
                  <a:srgbClr val="9BD5FA"/>
                </a:solidFill>
              </a:rPr>
              <a:t>Get</a:t>
            </a:r>
            <a:r>
              <a:rPr lang="fr-FR" sz="2400" b="1" dirty="0" smtClean="0">
                <a:solidFill>
                  <a:srgbClr val="9BD5FA"/>
                </a:solidFill>
              </a:rPr>
              <a:t> </a:t>
            </a:r>
            <a:r>
              <a:rPr lang="fr-FR" sz="2400" b="1" dirty="0">
                <a:solidFill>
                  <a:srgbClr val="9BD5FA"/>
                </a:solidFill>
              </a:rPr>
              <a:t>a </a:t>
            </a:r>
            <a:r>
              <a:rPr lang="fr-FR" sz="2400" b="1" dirty="0" err="1">
                <a:solidFill>
                  <a:srgbClr val="9BD5FA"/>
                </a:solidFill>
              </a:rPr>
              <a:t>loan</a:t>
            </a:r>
            <a:r>
              <a:rPr lang="fr-FR" sz="2400" b="1" dirty="0">
                <a:solidFill>
                  <a:srgbClr val="9BD5FA"/>
                </a:solidFill>
              </a:rPr>
              <a:t>…</a:t>
            </a: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>
                <a:solidFill>
                  <a:srgbClr val="016296"/>
                </a:solidFill>
              </a:rPr>
              <a:t>Transactions </a:t>
            </a:r>
            <a:r>
              <a:rPr lang="fr-FR" sz="2400" b="1" dirty="0" err="1">
                <a:solidFill>
                  <a:srgbClr val="016296"/>
                </a:solidFill>
              </a:rPr>
              <a:t>that</a:t>
            </a:r>
            <a:r>
              <a:rPr lang="fr-FR" sz="2400" b="1" dirty="0">
                <a:solidFill>
                  <a:srgbClr val="016296"/>
                </a:solidFill>
              </a:rPr>
              <a:t> </a:t>
            </a:r>
            <a:r>
              <a:rPr lang="fr-FR" sz="2400" b="1" dirty="0" err="1">
                <a:solidFill>
                  <a:srgbClr val="016296"/>
                </a:solidFill>
              </a:rPr>
              <a:t>take</a:t>
            </a:r>
            <a:r>
              <a:rPr lang="fr-FR" sz="2400" b="1" dirty="0">
                <a:solidFill>
                  <a:srgbClr val="016296"/>
                </a:solidFill>
              </a:rPr>
              <a:t> cash </a:t>
            </a:r>
            <a:r>
              <a:rPr lang="fr-FR" sz="2400" b="1" dirty="0" err="1">
                <a:solidFill>
                  <a:srgbClr val="016296"/>
                </a:solidFill>
              </a:rPr>
              <a:t>from</a:t>
            </a:r>
            <a:r>
              <a:rPr lang="fr-FR" sz="2400" b="1" dirty="0">
                <a:solidFill>
                  <a:srgbClr val="016296"/>
                </a:solidFill>
              </a:rPr>
              <a:t> the </a:t>
            </a:r>
            <a:r>
              <a:rPr lang="fr-FR" sz="2400" b="1" dirty="0" err="1">
                <a:solidFill>
                  <a:srgbClr val="016296"/>
                </a:solidFill>
              </a:rPr>
              <a:t>bank</a:t>
            </a:r>
            <a:r>
              <a:rPr lang="fr-FR" sz="2400" b="1" dirty="0">
                <a:solidFill>
                  <a:srgbClr val="016296"/>
                </a:solidFill>
              </a:rPr>
              <a:t> and </a:t>
            </a:r>
            <a:r>
              <a:rPr lang="fr-FR" sz="2400" b="1" dirty="0" err="1">
                <a:solidFill>
                  <a:srgbClr val="016296"/>
                </a:solidFill>
              </a:rPr>
              <a:t>may</a:t>
            </a:r>
            <a:r>
              <a:rPr lang="fr-FR" sz="2400" b="1" dirty="0">
                <a:solidFill>
                  <a:srgbClr val="016296"/>
                </a:solidFill>
              </a:rPr>
              <a:t> or not affect profit </a:t>
            </a:r>
            <a:r>
              <a:rPr lang="fr-FR" sz="2400" b="1" dirty="0" err="1" smtClean="0">
                <a:solidFill>
                  <a:srgbClr val="016296"/>
                </a:solidFill>
              </a:rPr>
              <a:t>later</a:t>
            </a:r>
            <a:r>
              <a:rPr lang="fr-FR" sz="2400" b="1" dirty="0" smtClean="0">
                <a:solidFill>
                  <a:srgbClr val="016296"/>
                </a:solidFill>
              </a:rPr>
              <a:t> : </a:t>
            </a:r>
            <a:r>
              <a:rPr lang="fr-FR" sz="2400" b="1" dirty="0" err="1" smtClean="0">
                <a:solidFill>
                  <a:srgbClr val="9BD5FA"/>
                </a:solidFill>
              </a:rPr>
              <a:t>Repay</a:t>
            </a:r>
            <a:r>
              <a:rPr lang="fr-FR" sz="2400" b="1" dirty="0" smtClean="0">
                <a:solidFill>
                  <a:srgbClr val="9BD5FA"/>
                </a:solidFill>
              </a:rPr>
              <a:t> </a:t>
            </a:r>
            <a:r>
              <a:rPr lang="fr-FR" sz="2400" b="1" dirty="0" err="1">
                <a:solidFill>
                  <a:srgbClr val="9BD5FA"/>
                </a:solidFill>
              </a:rPr>
              <a:t>loans</a:t>
            </a:r>
            <a:r>
              <a:rPr lang="fr-FR" sz="2400" b="1" dirty="0">
                <a:solidFill>
                  <a:srgbClr val="9BD5FA"/>
                </a:solidFill>
              </a:rPr>
              <a:t>, </a:t>
            </a:r>
            <a:r>
              <a:rPr lang="fr-FR" sz="2400" b="1" dirty="0" err="1">
                <a:solidFill>
                  <a:srgbClr val="9BD5FA"/>
                </a:solidFill>
              </a:rPr>
              <a:t>purchase</a:t>
            </a:r>
            <a:r>
              <a:rPr lang="fr-FR" sz="2400" b="1" dirty="0">
                <a:solidFill>
                  <a:srgbClr val="9BD5FA"/>
                </a:solidFill>
              </a:rPr>
              <a:t> </a:t>
            </a:r>
            <a:r>
              <a:rPr lang="fr-FR" sz="2400" b="1" dirty="0" err="1">
                <a:solidFill>
                  <a:srgbClr val="9BD5FA"/>
                </a:solidFill>
              </a:rPr>
              <a:t>assets</a:t>
            </a:r>
            <a:r>
              <a:rPr lang="fr-FR" sz="2400" b="1" dirty="0">
                <a:solidFill>
                  <a:srgbClr val="9BD5FA"/>
                </a:solidFill>
              </a:rPr>
              <a:t> (</a:t>
            </a:r>
            <a:r>
              <a:rPr lang="fr-FR" sz="2400" b="1" dirty="0" err="1">
                <a:solidFill>
                  <a:srgbClr val="9BD5FA"/>
                </a:solidFill>
              </a:rPr>
              <a:t>machinary</a:t>
            </a:r>
            <a:r>
              <a:rPr lang="fr-FR" sz="2400" b="1" dirty="0">
                <a:solidFill>
                  <a:srgbClr val="9BD5FA"/>
                </a:solidFill>
              </a:rPr>
              <a:t>…)</a:t>
            </a: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sz="2400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sz="2000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</a:pPr>
            <a:endParaRPr lang="fr-FR" sz="2000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sz="2000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sz="2000" b="1" dirty="0">
              <a:solidFill>
                <a:srgbClr val="01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42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Cash Flow statement</a:t>
            </a:r>
            <a:endParaRPr lang="en-US" dirty="0"/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2327275"/>
            <a:ext cx="5108575" cy="437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98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484967"/>
            <a:ext cx="7408333" cy="3450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 practical knowledge of business finance and financial decision-making through:</a:t>
            </a:r>
          </a:p>
          <a:p>
            <a:pPr lvl="0">
              <a:buFont typeface="Wingdings" charset="2"/>
              <a:buChar char="ü"/>
            </a:pPr>
            <a:r>
              <a:rPr lang="en-US" dirty="0" smtClean="0"/>
              <a:t>Review of Finance general principles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Planning and Budgeting / Cost Management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Introduction </a:t>
            </a:r>
            <a:r>
              <a:rPr lang="en-US" dirty="0"/>
              <a:t>of planning concepts and components </a:t>
            </a:r>
            <a:r>
              <a:rPr lang="en-US" dirty="0" smtClean="0"/>
              <a:t> </a:t>
            </a:r>
            <a:endParaRPr lang="en-US" dirty="0"/>
          </a:p>
          <a:p>
            <a:pPr lvl="1">
              <a:buFont typeface="Wingdings" charset="2"/>
              <a:buChar char="ü"/>
            </a:pPr>
            <a:r>
              <a:rPr lang="en-US" dirty="0"/>
              <a:t>Understanding of how to build an IT budget</a:t>
            </a:r>
          </a:p>
          <a:p>
            <a:pPr lvl="1">
              <a:buFont typeface="Wingdings" charset="2"/>
              <a:buChar char="ü"/>
            </a:pPr>
            <a:r>
              <a:rPr lang="en-US" dirty="0"/>
              <a:t>Introduction of basic budget and cost management mechanisms</a:t>
            </a:r>
          </a:p>
          <a:p>
            <a:pPr lvl="0">
              <a:buFont typeface="Wingdings" charset="2"/>
              <a:buChar char="ü"/>
            </a:pPr>
            <a:r>
              <a:rPr lang="en-US" dirty="0"/>
              <a:t>Preparation &amp; evaluation of project value cases</a:t>
            </a:r>
          </a:p>
          <a:p>
            <a:pPr lvl="0">
              <a:buFont typeface="Wingdings" charset="2"/>
              <a:buChar char="ü"/>
            </a:pPr>
            <a:r>
              <a:rPr lang="en-US" dirty="0" smtClean="0"/>
              <a:t>Hands-on practice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22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Profit </a:t>
            </a:r>
            <a:r>
              <a:rPr lang="en-US" dirty="0" err="1" smtClean="0"/>
              <a:t>vs</a:t>
            </a:r>
            <a:r>
              <a:rPr lang="en-US" dirty="0" smtClean="0"/>
              <a:t> Cash Flow</a:t>
            </a:r>
            <a:br>
              <a:rPr lang="en-US" dirty="0" smtClean="0"/>
            </a:b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44476" y="1476756"/>
            <a:ext cx="8569324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None/>
            </a:pPr>
            <a:endParaRPr lang="en-US" sz="2400" b="1" dirty="0">
              <a:solidFill>
                <a:srgbClr val="016296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sz="2400" b="1" dirty="0">
              <a:solidFill>
                <a:srgbClr val="016296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>
                <a:solidFill>
                  <a:srgbClr val="185CB9"/>
                </a:solidFill>
              </a:rPr>
              <a:t>Cash flow </a:t>
            </a:r>
            <a:r>
              <a:rPr lang="fr-FR" sz="2400" b="1" dirty="0" err="1">
                <a:solidFill>
                  <a:srgbClr val="185CB9"/>
                </a:solidFill>
              </a:rPr>
              <a:t>statement</a:t>
            </a:r>
            <a:r>
              <a:rPr lang="fr-FR" sz="2400" b="1" dirty="0">
                <a:solidFill>
                  <a:srgbClr val="185CB9"/>
                </a:solidFill>
              </a:rPr>
              <a:t> </a:t>
            </a:r>
            <a:r>
              <a:rPr lang="fr-FR" sz="2400" b="1" dirty="0" err="1">
                <a:solidFill>
                  <a:srgbClr val="185CB9"/>
                </a:solidFill>
              </a:rPr>
              <a:t>is</a:t>
            </a:r>
            <a:r>
              <a:rPr lang="fr-FR" sz="2400" b="1" dirty="0">
                <a:solidFill>
                  <a:srgbClr val="185CB9"/>
                </a:solidFill>
              </a:rPr>
              <a:t> </a:t>
            </a:r>
            <a:r>
              <a:rPr lang="fr-FR" sz="2400" b="1" dirty="0" err="1">
                <a:solidFill>
                  <a:srgbClr val="185CB9"/>
                </a:solidFill>
              </a:rPr>
              <a:t>complementary</a:t>
            </a:r>
            <a:r>
              <a:rPr lang="fr-FR" sz="2400" b="1" dirty="0">
                <a:solidFill>
                  <a:srgbClr val="185CB9"/>
                </a:solidFill>
              </a:rPr>
              <a:t> of </a:t>
            </a:r>
            <a:r>
              <a:rPr lang="fr-FR" sz="2400" b="1" dirty="0" err="1">
                <a:solidFill>
                  <a:srgbClr val="185CB9"/>
                </a:solidFill>
              </a:rPr>
              <a:t>Income</a:t>
            </a:r>
            <a:r>
              <a:rPr lang="fr-FR" sz="2400" b="1" dirty="0">
                <a:solidFill>
                  <a:srgbClr val="185CB9"/>
                </a:solidFill>
              </a:rPr>
              <a:t> </a:t>
            </a:r>
            <a:r>
              <a:rPr lang="fr-FR" sz="2400" b="1" dirty="0" err="1">
                <a:solidFill>
                  <a:srgbClr val="185CB9"/>
                </a:solidFill>
              </a:rPr>
              <a:t>Statement</a:t>
            </a:r>
            <a:r>
              <a:rPr lang="fr-FR" sz="2400" b="1" dirty="0">
                <a:solidFill>
                  <a:srgbClr val="185CB9"/>
                </a:solidFill>
              </a:rPr>
              <a:t> / P&amp;L</a:t>
            </a: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>
                <a:solidFill>
                  <a:srgbClr val="185CB9"/>
                </a:solidFill>
              </a:rPr>
              <a:t>Cash </a:t>
            </a:r>
            <a:r>
              <a:rPr lang="fr-FR" sz="2400" b="1" dirty="0" err="1">
                <a:solidFill>
                  <a:srgbClr val="185CB9"/>
                </a:solidFill>
              </a:rPr>
              <a:t>is</a:t>
            </a:r>
            <a:r>
              <a:rPr lang="fr-FR" sz="2400" b="1" dirty="0">
                <a:solidFill>
                  <a:srgbClr val="185CB9"/>
                </a:solidFill>
              </a:rPr>
              <a:t> </a:t>
            </a:r>
            <a:r>
              <a:rPr lang="fr-FR" sz="2400" b="1" dirty="0" err="1">
                <a:solidFill>
                  <a:srgbClr val="185CB9"/>
                </a:solidFill>
              </a:rPr>
              <a:t>needed</a:t>
            </a:r>
            <a:r>
              <a:rPr lang="fr-FR" sz="2400" b="1" dirty="0">
                <a:solidFill>
                  <a:srgbClr val="185CB9"/>
                </a:solidFill>
              </a:rPr>
              <a:t> to finance </a:t>
            </a:r>
            <a:r>
              <a:rPr lang="fr-FR" sz="2400" b="1" dirty="0" err="1">
                <a:solidFill>
                  <a:srgbClr val="185CB9"/>
                </a:solidFill>
              </a:rPr>
              <a:t>customers</a:t>
            </a:r>
            <a:r>
              <a:rPr lang="fr-FR" sz="2400" b="1" dirty="0">
                <a:solidFill>
                  <a:srgbClr val="185CB9"/>
                </a:solidFill>
              </a:rPr>
              <a:t> </a:t>
            </a:r>
            <a:r>
              <a:rPr lang="fr-FR" sz="2400" b="1" dirty="0" err="1">
                <a:solidFill>
                  <a:srgbClr val="185CB9"/>
                </a:solidFill>
              </a:rPr>
              <a:t>purchases</a:t>
            </a:r>
            <a:r>
              <a:rPr lang="fr-FR" sz="2400" b="1" dirty="0">
                <a:solidFill>
                  <a:srgbClr val="185CB9"/>
                </a:solidFill>
              </a:rPr>
              <a:t> on </a:t>
            </a:r>
            <a:r>
              <a:rPr lang="fr-FR" sz="2400" b="1" dirty="0" err="1">
                <a:solidFill>
                  <a:srgbClr val="185CB9"/>
                </a:solidFill>
              </a:rPr>
              <a:t>credit</a:t>
            </a:r>
            <a:endParaRPr lang="fr-FR" sz="2400" b="1" dirty="0">
              <a:solidFill>
                <a:srgbClr val="185CB9"/>
              </a:solidFill>
            </a:endParaRP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>
                <a:solidFill>
                  <a:srgbClr val="185CB9"/>
                </a:solidFill>
              </a:rPr>
              <a:t>If </a:t>
            </a:r>
            <a:r>
              <a:rPr lang="fr-FR" b="1" dirty="0" err="1">
                <a:solidFill>
                  <a:srgbClr val="185CB9"/>
                </a:solidFill>
              </a:rPr>
              <a:t>Account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receivable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grow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faster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than</a:t>
            </a:r>
            <a:r>
              <a:rPr lang="fr-FR" b="1" dirty="0">
                <a:solidFill>
                  <a:srgbClr val="185CB9"/>
                </a:solidFill>
              </a:rPr>
              <a:t> sales, </a:t>
            </a:r>
            <a:r>
              <a:rPr lang="fr-FR" b="1" dirty="0" err="1">
                <a:solidFill>
                  <a:srgbClr val="185CB9"/>
                </a:solidFill>
              </a:rPr>
              <a:t>it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is</a:t>
            </a:r>
            <a:r>
              <a:rPr lang="fr-FR" b="1" dirty="0">
                <a:solidFill>
                  <a:srgbClr val="185CB9"/>
                </a:solidFill>
              </a:rPr>
              <a:t> a cash drain for the </a:t>
            </a:r>
            <a:r>
              <a:rPr lang="fr-FR" b="1" dirty="0" err="1">
                <a:solidFill>
                  <a:srgbClr val="185CB9"/>
                </a:solidFill>
              </a:rPr>
              <a:t>company</a:t>
            </a:r>
            <a:endParaRPr lang="fr-FR" b="1" dirty="0">
              <a:solidFill>
                <a:srgbClr val="185CB9"/>
              </a:solidFill>
            </a:endParaRP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>
                <a:solidFill>
                  <a:srgbClr val="185CB9"/>
                </a:solidFill>
              </a:rPr>
              <a:t>It </a:t>
            </a:r>
            <a:r>
              <a:rPr lang="fr-FR" b="1" dirty="0" err="1">
                <a:solidFill>
                  <a:srgbClr val="185CB9"/>
                </a:solidFill>
              </a:rPr>
              <a:t>is</a:t>
            </a:r>
            <a:r>
              <a:rPr lang="fr-FR" b="1" dirty="0">
                <a:solidFill>
                  <a:srgbClr val="185CB9"/>
                </a:solidFill>
              </a:rPr>
              <a:t> the </a:t>
            </a:r>
            <a:r>
              <a:rPr lang="fr-FR" b="1" dirty="0" err="1">
                <a:solidFill>
                  <a:srgbClr val="185CB9"/>
                </a:solidFill>
              </a:rPr>
              <a:t>largest</a:t>
            </a:r>
            <a:r>
              <a:rPr lang="fr-FR" b="1" dirty="0">
                <a:solidFill>
                  <a:srgbClr val="185CB9"/>
                </a:solidFill>
              </a:rPr>
              <a:t> cash </a:t>
            </a:r>
            <a:r>
              <a:rPr lang="fr-FR" b="1" dirty="0" err="1">
                <a:solidFill>
                  <a:srgbClr val="185CB9"/>
                </a:solidFill>
              </a:rPr>
              <a:t>requirement</a:t>
            </a:r>
            <a:r>
              <a:rPr lang="fr-FR" b="1" dirty="0">
                <a:solidFill>
                  <a:srgbClr val="185CB9"/>
                </a:solidFill>
              </a:rPr>
              <a:t> for </a:t>
            </a:r>
            <a:r>
              <a:rPr lang="fr-FR" b="1" dirty="0" err="1">
                <a:solidFill>
                  <a:srgbClr val="185CB9"/>
                </a:solidFill>
              </a:rPr>
              <a:t>growing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company</a:t>
            </a:r>
            <a:endParaRPr lang="fr-FR" b="1" dirty="0">
              <a:solidFill>
                <a:srgbClr val="185CB9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 err="1">
                <a:solidFill>
                  <a:srgbClr val="185CB9"/>
                </a:solidFill>
              </a:rPr>
              <a:t>Inventory</a:t>
            </a:r>
            <a:r>
              <a:rPr lang="fr-FR" sz="2400" b="1" dirty="0">
                <a:solidFill>
                  <a:srgbClr val="185CB9"/>
                </a:solidFill>
              </a:rPr>
              <a:t> </a:t>
            </a:r>
            <a:r>
              <a:rPr lang="fr-FR" sz="2400" b="1" dirty="0" err="1">
                <a:solidFill>
                  <a:srgbClr val="185CB9"/>
                </a:solidFill>
              </a:rPr>
              <a:t>is</a:t>
            </a:r>
            <a:r>
              <a:rPr lang="fr-FR" sz="2400" b="1" dirty="0">
                <a:solidFill>
                  <a:srgbClr val="185CB9"/>
                </a:solidFill>
              </a:rPr>
              <a:t> a large consumer of cash</a:t>
            </a: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>
                <a:solidFill>
                  <a:srgbClr val="185CB9"/>
                </a:solidFill>
              </a:rPr>
              <a:t>Cash </a:t>
            </a:r>
            <a:r>
              <a:rPr lang="fr-FR" b="1" dirty="0" err="1">
                <a:solidFill>
                  <a:srgbClr val="185CB9"/>
                </a:solidFill>
              </a:rPr>
              <a:t>invested</a:t>
            </a:r>
            <a:r>
              <a:rPr lang="fr-FR" b="1" dirty="0">
                <a:solidFill>
                  <a:srgbClr val="185CB9"/>
                </a:solidFill>
              </a:rPr>
              <a:t> in </a:t>
            </a:r>
            <a:r>
              <a:rPr lang="fr-FR" b="1" dirty="0" err="1">
                <a:solidFill>
                  <a:srgbClr val="185CB9"/>
                </a:solidFill>
              </a:rPr>
              <a:t>Inventory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can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take</a:t>
            </a:r>
            <a:r>
              <a:rPr lang="fr-FR" b="1" dirty="0">
                <a:solidFill>
                  <a:srgbClr val="185CB9"/>
                </a:solidFill>
              </a:rPr>
              <a:t> a long time to </a:t>
            </a:r>
            <a:r>
              <a:rPr lang="fr-FR" b="1" dirty="0" err="1">
                <a:solidFill>
                  <a:srgbClr val="185CB9"/>
                </a:solidFill>
              </a:rPr>
              <a:t>convert</a:t>
            </a:r>
            <a:r>
              <a:rPr lang="fr-FR" b="1" dirty="0">
                <a:solidFill>
                  <a:srgbClr val="185CB9"/>
                </a:solidFill>
              </a:rPr>
              <a:t> to cash </a:t>
            </a:r>
            <a:r>
              <a:rPr lang="fr-FR" b="1" dirty="0" err="1">
                <a:solidFill>
                  <a:srgbClr val="185CB9"/>
                </a:solidFill>
              </a:rPr>
              <a:t>again</a:t>
            </a:r>
            <a:endParaRPr lang="fr-FR" b="1" dirty="0">
              <a:solidFill>
                <a:srgbClr val="185CB9"/>
              </a:solidFill>
            </a:endParaRP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>
                <a:solidFill>
                  <a:srgbClr val="185CB9"/>
                </a:solidFill>
              </a:rPr>
              <a:t>If </a:t>
            </a:r>
            <a:r>
              <a:rPr lang="fr-FR" b="1" dirty="0" err="1">
                <a:solidFill>
                  <a:srgbClr val="185CB9"/>
                </a:solidFill>
              </a:rPr>
              <a:t>inventory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grows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quicker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than</a:t>
            </a:r>
            <a:r>
              <a:rPr lang="fr-FR" b="1" dirty="0">
                <a:solidFill>
                  <a:srgbClr val="185CB9"/>
                </a:solidFill>
              </a:rPr>
              <a:t> sales, the </a:t>
            </a:r>
            <a:r>
              <a:rPr lang="fr-FR" b="1" dirty="0" err="1">
                <a:solidFill>
                  <a:srgbClr val="185CB9"/>
                </a:solidFill>
              </a:rPr>
              <a:t>company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may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be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wasting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its</a:t>
            </a:r>
            <a:r>
              <a:rPr lang="fr-FR" b="1" dirty="0">
                <a:solidFill>
                  <a:srgbClr val="185CB9"/>
                </a:solidFill>
              </a:rPr>
              <a:t> cash and </a:t>
            </a:r>
            <a:r>
              <a:rPr lang="fr-FR" b="1" dirty="0" err="1">
                <a:solidFill>
                  <a:srgbClr val="185CB9"/>
                </a:solidFill>
              </a:rPr>
              <a:t>take</a:t>
            </a:r>
            <a:r>
              <a:rPr lang="fr-FR" b="1" dirty="0">
                <a:solidFill>
                  <a:srgbClr val="185CB9"/>
                </a:solidFill>
              </a:rPr>
              <a:t> a </a:t>
            </a:r>
            <a:r>
              <a:rPr lang="fr-FR" b="1" dirty="0" err="1">
                <a:solidFill>
                  <a:srgbClr val="185CB9"/>
                </a:solidFill>
              </a:rPr>
              <a:t>risk</a:t>
            </a:r>
            <a:r>
              <a:rPr lang="fr-FR" b="1" dirty="0">
                <a:solidFill>
                  <a:srgbClr val="185CB9"/>
                </a:solidFill>
              </a:rPr>
              <a:t> of obsolescence</a:t>
            </a:r>
          </a:p>
        </p:txBody>
      </p:sp>
    </p:spTree>
    <p:extLst>
      <p:ext uri="{BB962C8B-B14F-4D97-AF65-F5344CB8AC3E}">
        <p14:creationId xmlns:p14="http://schemas.microsoft.com/office/powerpoint/2010/main" val="1936621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Depreciation / Amortization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44476" y="1171956"/>
            <a:ext cx="8785224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None/>
            </a:pPr>
            <a:endParaRPr lang="en-US" sz="2400" b="1" dirty="0">
              <a:solidFill>
                <a:srgbClr val="185CB9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sz="2400" b="1" dirty="0">
              <a:solidFill>
                <a:srgbClr val="185CB9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 err="1">
                <a:solidFill>
                  <a:srgbClr val="185CB9"/>
                </a:solidFill>
              </a:rPr>
              <a:t>Depreciation</a:t>
            </a:r>
            <a:endParaRPr lang="fr-FR" sz="2400" b="1" dirty="0">
              <a:solidFill>
                <a:srgbClr val="185CB9"/>
              </a:solidFill>
            </a:endParaRP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 err="1">
                <a:solidFill>
                  <a:srgbClr val="185CB9"/>
                </a:solidFill>
              </a:rPr>
              <a:t>Expense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charged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against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earnings</a:t>
            </a:r>
            <a:r>
              <a:rPr lang="fr-FR" b="1" dirty="0">
                <a:solidFill>
                  <a:srgbClr val="185CB9"/>
                </a:solidFill>
              </a:rPr>
              <a:t> to </a:t>
            </a:r>
            <a:r>
              <a:rPr lang="fr-FR" b="1" dirty="0" err="1">
                <a:solidFill>
                  <a:srgbClr val="185CB9"/>
                </a:solidFill>
              </a:rPr>
              <a:t>write</a:t>
            </a:r>
            <a:r>
              <a:rPr lang="fr-FR" b="1" dirty="0">
                <a:solidFill>
                  <a:srgbClr val="185CB9"/>
                </a:solidFill>
              </a:rPr>
              <a:t> off the </a:t>
            </a:r>
            <a:r>
              <a:rPr lang="fr-FR" b="1" dirty="0" err="1">
                <a:solidFill>
                  <a:srgbClr val="185CB9"/>
                </a:solidFill>
              </a:rPr>
              <a:t>cost</a:t>
            </a:r>
            <a:r>
              <a:rPr lang="fr-FR" b="1" dirty="0">
                <a:solidFill>
                  <a:srgbClr val="185CB9"/>
                </a:solidFill>
              </a:rPr>
              <a:t> of a capital </a:t>
            </a:r>
            <a:r>
              <a:rPr lang="fr-FR" b="1" dirty="0" err="1">
                <a:solidFill>
                  <a:srgbClr val="185CB9"/>
                </a:solidFill>
              </a:rPr>
              <a:t>asset</a:t>
            </a:r>
            <a:r>
              <a:rPr lang="fr-FR" b="1" dirty="0">
                <a:solidFill>
                  <a:srgbClr val="185CB9"/>
                </a:solidFill>
              </a:rPr>
              <a:t> over time</a:t>
            </a: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 err="1">
                <a:solidFill>
                  <a:srgbClr val="185CB9"/>
                </a:solidFill>
              </a:rPr>
              <a:t>Consider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age</a:t>
            </a:r>
            <a:r>
              <a:rPr lang="fr-FR" b="1" dirty="0">
                <a:solidFill>
                  <a:srgbClr val="185CB9"/>
                </a:solidFill>
              </a:rPr>
              <a:t>, wear, </a:t>
            </a:r>
            <a:r>
              <a:rPr lang="fr-FR" b="1" dirty="0" err="1">
                <a:solidFill>
                  <a:srgbClr val="185CB9"/>
                </a:solidFill>
              </a:rPr>
              <a:t>residual</a:t>
            </a:r>
            <a:r>
              <a:rPr lang="fr-FR" b="1" dirty="0">
                <a:solidFill>
                  <a:srgbClr val="185CB9"/>
                </a:solidFill>
              </a:rPr>
              <a:t> value, </a:t>
            </a:r>
            <a:r>
              <a:rPr lang="fr-FR" b="1" dirty="0" err="1">
                <a:solidFill>
                  <a:srgbClr val="185CB9"/>
                </a:solidFill>
              </a:rPr>
              <a:t>obsolescance</a:t>
            </a:r>
            <a:endParaRPr lang="fr-FR" b="1" dirty="0">
              <a:solidFill>
                <a:srgbClr val="185CB9"/>
              </a:solidFill>
            </a:endParaRP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 err="1">
                <a:solidFill>
                  <a:srgbClr val="185CB9"/>
                </a:solidFill>
              </a:rPr>
              <a:t>Several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methods</a:t>
            </a:r>
            <a:r>
              <a:rPr lang="fr-FR" b="1" dirty="0">
                <a:solidFill>
                  <a:srgbClr val="185CB9"/>
                </a:solidFill>
              </a:rPr>
              <a:t> of </a:t>
            </a:r>
            <a:r>
              <a:rPr lang="fr-FR" b="1" dirty="0" err="1">
                <a:solidFill>
                  <a:srgbClr val="185CB9"/>
                </a:solidFill>
              </a:rPr>
              <a:t>depreciating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assets</a:t>
            </a:r>
            <a:r>
              <a:rPr lang="fr-FR" b="1" dirty="0">
                <a:solidFill>
                  <a:srgbClr val="185CB9"/>
                </a:solidFill>
              </a:rPr>
              <a:t> </a:t>
            </a:r>
          </a:p>
          <a:p>
            <a:pPr marL="1150938" lvl="2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 err="1">
                <a:solidFill>
                  <a:srgbClr val="185CB9"/>
                </a:solidFill>
              </a:rPr>
              <a:t>Straightline</a:t>
            </a:r>
            <a:endParaRPr lang="fr-FR" b="1" dirty="0">
              <a:solidFill>
                <a:srgbClr val="185CB9"/>
              </a:solidFill>
            </a:endParaRPr>
          </a:p>
          <a:p>
            <a:pPr marL="1150938" lvl="2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 err="1">
                <a:solidFill>
                  <a:srgbClr val="185CB9"/>
                </a:solidFill>
              </a:rPr>
              <a:t>Accelerated</a:t>
            </a:r>
            <a:endParaRPr lang="fr-FR" b="1" dirty="0">
              <a:solidFill>
                <a:srgbClr val="185CB9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 err="1">
                <a:solidFill>
                  <a:srgbClr val="185CB9"/>
                </a:solidFill>
              </a:rPr>
              <a:t>Amortization</a:t>
            </a:r>
            <a:endParaRPr lang="fr-FR" sz="2400" b="1" dirty="0">
              <a:solidFill>
                <a:srgbClr val="185CB9"/>
              </a:solidFill>
            </a:endParaRP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 err="1">
                <a:solidFill>
                  <a:srgbClr val="185CB9"/>
                </a:solidFill>
              </a:rPr>
              <a:t>Spreading</a:t>
            </a:r>
            <a:r>
              <a:rPr lang="fr-FR" b="1" dirty="0">
                <a:solidFill>
                  <a:srgbClr val="185CB9"/>
                </a:solidFill>
              </a:rPr>
              <a:t> the </a:t>
            </a:r>
            <a:r>
              <a:rPr lang="fr-FR" b="1" dirty="0" err="1">
                <a:solidFill>
                  <a:srgbClr val="185CB9"/>
                </a:solidFill>
              </a:rPr>
              <a:t>cost</a:t>
            </a:r>
            <a:r>
              <a:rPr lang="fr-FR" b="1" dirty="0">
                <a:solidFill>
                  <a:srgbClr val="185CB9"/>
                </a:solidFill>
              </a:rPr>
              <a:t> of </a:t>
            </a:r>
            <a:r>
              <a:rPr lang="fr-FR" b="1" dirty="0" err="1">
                <a:solidFill>
                  <a:srgbClr val="185CB9"/>
                </a:solidFill>
              </a:rPr>
              <a:t>intagible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asset</a:t>
            </a:r>
            <a:r>
              <a:rPr lang="fr-FR" b="1" dirty="0">
                <a:solidFill>
                  <a:srgbClr val="185CB9"/>
                </a:solidFill>
              </a:rPr>
              <a:t> over the life of the </a:t>
            </a:r>
            <a:r>
              <a:rPr lang="fr-FR" b="1" dirty="0" err="1">
                <a:solidFill>
                  <a:srgbClr val="185CB9"/>
                </a:solidFill>
              </a:rPr>
              <a:t>asset</a:t>
            </a:r>
            <a:endParaRPr lang="fr-FR" b="1" dirty="0">
              <a:solidFill>
                <a:srgbClr val="185CB9"/>
              </a:solidFill>
            </a:endParaRP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>
                <a:solidFill>
                  <a:srgbClr val="185CB9"/>
                </a:solidFill>
              </a:rPr>
              <a:t>Ex : SW licence, R&amp;D </a:t>
            </a:r>
            <a:r>
              <a:rPr lang="fr-FR" b="1" dirty="0" err="1">
                <a:solidFill>
                  <a:srgbClr val="185CB9"/>
                </a:solidFill>
              </a:rPr>
              <a:t>expenditure</a:t>
            </a:r>
            <a:endParaRPr lang="fr-FR" b="1" dirty="0">
              <a:solidFill>
                <a:srgbClr val="185C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409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Critical Performance ratio (CFP)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85752" y="1006856"/>
            <a:ext cx="8785224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None/>
            </a:pPr>
            <a:endParaRPr lang="en-US" sz="2400" b="1" dirty="0">
              <a:solidFill>
                <a:srgbClr val="185CB9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sz="2400" b="1" dirty="0">
              <a:solidFill>
                <a:srgbClr val="185CB9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>
                <a:solidFill>
                  <a:srgbClr val="185CB9"/>
                </a:solidFill>
              </a:rPr>
              <a:t>PE : Price to </a:t>
            </a:r>
            <a:r>
              <a:rPr lang="fr-FR" sz="2400" b="1" dirty="0" err="1">
                <a:solidFill>
                  <a:srgbClr val="185CB9"/>
                </a:solidFill>
              </a:rPr>
              <a:t>earning</a:t>
            </a:r>
            <a:r>
              <a:rPr lang="fr-FR" sz="2400" b="1" dirty="0">
                <a:solidFill>
                  <a:srgbClr val="185CB9"/>
                </a:solidFill>
              </a:rPr>
              <a:t> ratio</a:t>
            </a:r>
          </a:p>
          <a:p>
            <a:pPr marL="693738" lvl="1" indent="-236538" defTabSz="81438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>
                <a:solidFill>
                  <a:srgbClr val="185CB9"/>
                </a:solidFill>
              </a:rPr>
              <a:t>Stock </a:t>
            </a:r>
            <a:r>
              <a:rPr lang="fr-FR" b="1" dirty="0" err="1">
                <a:solidFill>
                  <a:srgbClr val="185CB9"/>
                </a:solidFill>
              </a:rPr>
              <a:t>price</a:t>
            </a:r>
            <a:r>
              <a:rPr lang="fr-FR" b="1" dirty="0">
                <a:solidFill>
                  <a:srgbClr val="185CB9"/>
                </a:solidFill>
              </a:rPr>
              <a:t> / </a:t>
            </a:r>
            <a:r>
              <a:rPr lang="fr-FR" b="1" dirty="0" err="1">
                <a:solidFill>
                  <a:srgbClr val="185CB9"/>
                </a:solidFill>
              </a:rPr>
              <a:t>Earnings</a:t>
            </a:r>
            <a:r>
              <a:rPr lang="fr-FR" b="1" dirty="0">
                <a:solidFill>
                  <a:srgbClr val="185CB9"/>
                </a:solidFill>
              </a:rPr>
              <a:t> per </a:t>
            </a:r>
            <a:r>
              <a:rPr lang="fr-FR" b="1" dirty="0" err="1">
                <a:solidFill>
                  <a:srgbClr val="185CB9"/>
                </a:solidFill>
              </a:rPr>
              <a:t>share</a:t>
            </a:r>
            <a:endParaRPr lang="fr-FR" b="1" dirty="0">
              <a:solidFill>
                <a:srgbClr val="185CB9"/>
              </a:solidFill>
            </a:endParaRPr>
          </a:p>
          <a:p>
            <a:pPr marL="693738" lvl="1" indent="-236538" defTabSz="81438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>
                <a:solidFill>
                  <a:srgbClr val="185CB9"/>
                </a:solidFill>
              </a:rPr>
              <a:t>Guideline : </a:t>
            </a:r>
            <a:r>
              <a:rPr lang="fr-FR" b="1" dirty="0" err="1">
                <a:solidFill>
                  <a:srgbClr val="185CB9"/>
                </a:solidFill>
              </a:rPr>
              <a:t>under</a:t>
            </a:r>
            <a:r>
              <a:rPr lang="fr-FR" b="1" dirty="0">
                <a:solidFill>
                  <a:srgbClr val="185CB9"/>
                </a:solidFill>
              </a:rPr>
              <a:t> 20</a:t>
            </a: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 err="1">
                <a:solidFill>
                  <a:srgbClr val="185CB9"/>
                </a:solidFill>
              </a:rPr>
              <a:t>Current</a:t>
            </a:r>
            <a:r>
              <a:rPr lang="fr-FR" sz="2400" b="1" dirty="0">
                <a:solidFill>
                  <a:srgbClr val="185CB9"/>
                </a:solidFill>
              </a:rPr>
              <a:t> ratio</a:t>
            </a:r>
          </a:p>
          <a:p>
            <a:pPr marL="693738" lvl="1" indent="-236538" defTabSz="81438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 err="1">
                <a:solidFill>
                  <a:srgbClr val="185CB9"/>
                </a:solidFill>
              </a:rPr>
              <a:t>Current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assets</a:t>
            </a:r>
            <a:r>
              <a:rPr lang="fr-FR" b="1" dirty="0">
                <a:solidFill>
                  <a:srgbClr val="185CB9"/>
                </a:solidFill>
              </a:rPr>
              <a:t> / </a:t>
            </a:r>
            <a:r>
              <a:rPr lang="fr-FR" b="1" dirty="0" err="1">
                <a:solidFill>
                  <a:srgbClr val="185CB9"/>
                </a:solidFill>
              </a:rPr>
              <a:t>Current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liabilities</a:t>
            </a:r>
            <a:endParaRPr lang="fr-FR" b="1" dirty="0">
              <a:solidFill>
                <a:srgbClr val="185CB9"/>
              </a:solidFill>
            </a:endParaRPr>
          </a:p>
          <a:p>
            <a:pPr marL="693738" lvl="1" indent="-236538" defTabSz="81438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 err="1">
                <a:solidFill>
                  <a:srgbClr val="185CB9"/>
                </a:solidFill>
              </a:rPr>
              <a:t>Assessment</a:t>
            </a:r>
            <a:r>
              <a:rPr lang="fr-FR" b="1" dirty="0">
                <a:solidFill>
                  <a:srgbClr val="185CB9"/>
                </a:solidFill>
              </a:rPr>
              <a:t> of </a:t>
            </a:r>
            <a:r>
              <a:rPr lang="fr-FR" b="1" dirty="0" err="1">
                <a:solidFill>
                  <a:srgbClr val="185CB9"/>
                </a:solidFill>
              </a:rPr>
              <a:t>liquidity</a:t>
            </a:r>
            <a:r>
              <a:rPr lang="fr-FR" b="1" dirty="0">
                <a:solidFill>
                  <a:srgbClr val="185CB9"/>
                </a:solidFill>
              </a:rPr>
              <a:t> of a </a:t>
            </a:r>
            <a:r>
              <a:rPr lang="fr-FR" b="1" dirty="0" err="1">
                <a:solidFill>
                  <a:srgbClr val="185CB9"/>
                </a:solidFill>
              </a:rPr>
              <a:t>company</a:t>
            </a:r>
            <a:endParaRPr lang="fr-FR" b="1" dirty="0">
              <a:solidFill>
                <a:srgbClr val="185CB9"/>
              </a:solidFill>
            </a:endParaRPr>
          </a:p>
          <a:p>
            <a:pPr marL="693738" lvl="1" indent="-236538" defTabSz="81438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>
                <a:solidFill>
                  <a:srgbClr val="185CB9"/>
                </a:solidFill>
              </a:rPr>
              <a:t>Guideline 2</a:t>
            </a: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>
                <a:solidFill>
                  <a:srgbClr val="185CB9"/>
                </a:solidFill>
              </a:rPr>
              <a:t>Quick ratio</a:t>
            </a:r>
          </a:p>
          <a:p>
            <a:pPr marL="693738" lvl="1" indent="-236538" defTabSz="81438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>
                <a:solidFill>
                  <a:srgbClr val="185CB9"/>
                </a:solidFill>
              </a:rPr>
              <a:t>Variation on </a:t>
            </a:r>
            <a:r>
              <a:rPr lang="fr-FR" b="1" dirty="0" err="1">
                <a:solidFill>
                  <a:srgbClr val="185CB9"/>
                </a:solidFill>
              </a:rPr>
              <a:t>Current</a:t>
            </a:r>
            <a:r>
              <a:rPr lang="fr-FR" b="1" dirty="0">
                <a:solidFill>
                  <a:srgbClr val="185CB9"/>
                </a:solidFill>
              </a:rPr>
              <a:t> ratio</a:t>
            </a:r>
          </a:p>
          <a:p>
            <a:pPr marL="693738" lvl="1" indent="-236538" defTabSz="81438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>
                <a:solidFill>
                  <a:srgbClr val="185CB9"/>
                </a:solidFill>
              </a:rPr>
              <a:t>(</a:t>
            </a:r>
            <a:r>
              <a:rPr lang="fr-FR" b="1" dirty="0" err="1">
                <a:solidFill>
                  <a:srgbClr val="185CB9"/>
                </a:solidFill>
              </a:rPr>
              <a:t>Current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Assets</a:t>
            </a:r>
            <a:r>
              <a:rPr lang="fr-FR" b="1" dirty="0">
                <a:solidFill>
                  <a:srgbClr val="185CB9"/>
                </a:solidFill>
              </a:rPr>
              <a:t> – </a:t>
            </a:r>
            <a:r>
              <a:rPr lang="fr-FR" b="1" dirty="0" err="1">
                <a:solidFill>
                  <a:srgbClr val="185CB9"/>
                </a:solidFill>
              </a:rPr>
              <a:t>Inventory</a:t>
            </a:r>
            <a:r>
              <a:rPr lang="fr-FR" b="1" dirty="0">
                <a:solidFill>
                  <a:srgbClr val="185CB9"/>
                </a:solidFill>
              </a:rPr>
              <a:t>) / </a:t>
            </a:r>
            <a:r>
              <a:rPr lang="fr-FR" b="1" dirty="0" err="1">
                <a:solidFill>
                  <a:srgbClr val="185CB9"/>
                </a:solidFill>
              </a:rPr>
              <a:t>Current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liabilities</a:t>
            </a:r>
            <a:endParaRPr lang="fr-FR" b="1" dirty="0">
              <a:solidFill>
                <a:srgbClr val="185CB9"/>
              </a:solidFill>
            </a:endParaRPr>
          </a:p>
          <a:p>
            <a:pPr marL="693738" lvl="1" indent="-236538" defTabSz="81438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>
                <a:solidFill>
                  <a:srgbClr val="185CB9"/>
                </a:solidFill>
              </a:rPr>
              <a:t>Guideline 1.3</a:t>
            </a:r>
          </a:p>
        </p:txBody>
      </p:sp>
    </p:spTree>
    <p:extLst>
      <p:ext uri="{BB962C8B-B14F-4D97-AF65-F5344CB8AC3E}">
        <p14:creationId xmlns:p14="http://schemas.microsoft.com/office/powerpoint/2010/main" val="97894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Critical Performance ratio (CFP)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85752" y="1362456"/>
            <a:ext cx="8785224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None/>
            </a:pPr>
            <a:endParaRPr lang="en-US" sz="2400" b="1" dirty="0">
              <a:solidFill>
                <a:srgbClr val="185CB9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sz="2400" b="1" dirty="0">
              <a:solidFill>
                <a:srgbClr val="185CB9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>
                <a:solidFill>
                  <a:srgbClr val="185CB9"/>
                </a:solidFill>
              </a:rPr>
              <a:t>DSO – </a:t>
            </a:r>
            <a:r>
              <a:rPr lang="fr-FR" sz="2400" b="1" dirty="0" err="1">
                <a:solidFill>
                  <a:srgbClr val="185CB9"/>
                </a:solidFill>
              </a:rPr>
              <a:t>Days</a:t>
            </a:r>
            <a:r>
              <a:rPr lang="fr-FR" sz="2400" b="1" dirty="0">
                <a:solidFill>
                  <a:srgbClr val="185CB9"/>
                </a:solidFill>
              </a:rPr>
              <a:t> Sales </a:t>
            </a:r>
            <a:r>
              <a:rPr lang="fr-FR" sz="2400" b="1" dirty="0" err="1">
                <a:solidFill>
                  <a:srgbClr val="185CB9"/>
                </a:solidFill>
              </a:rPr>
              <a:t>Outstanding</a:t>
            </a:r>
            <a:endParaRPr lang="fr-FR" sz="2400" b="1" dirty="0">
              <a:solidFill>
                <a:srgbClr val="185CB9"/>
              </a:solidFill>
            </a:endParaRP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sz="2000" b="1" dirty="0">
                <a:solidFill>
                  <a:srgbClr val="185CB9"/>
                </a:solidFill>
              </a:rPr>
              <a:t>Nb of </a:t>
            </a:r>
            <a:r>
              <a:rPr lang="fr-FR" sz="2000" b="1" dirty="0" err="1">
                <a:solidFill>
                  <a:srgbClr val="185CB9"/>
                </a:solidFill>
              </a:rPr>
              <a:t>days</a:t>
            </a:r>
            <a:r>
              <a:rPr lang="fr-FR" sz="2000" b="1" dirty="0">
                <a:solidFill>
                  <a:srgbClr val="185CB9"/>
                </a:solidFill>
              </a:rPr>
              <a:t> of </a:t>
            </a:r>
            <a:r>
              <a:rPr lang="fr-FR" sz="2000" b="1" dirty="0" err="1">
                <a:solidFill>
                  <a:srgbClr val="185CB9"/>
                </a:solidFill>
              </a:rPr>
              <a:t>average</a:t>
            </a:r>
            <a:r>
              <a:rPr lang="fr-FR" sz="2000" b="1" dirty="0">
                <a:solidFill>
                  <a:srgbClr val="185CB9"/>
                </a:solidFill>
              </a:rPr>
              <a:t> sales </a:t>
            </a:r>
            <a:r>
              <a:rPr lang="fr-FR" sz="2000" b="1" dirty="0" err="1">
                <a:solidFill>
                  <a:srgbClr val="185CB9"/>
                </a:solidFill>
              </a:rPr>
              <a:t>yet</a:t>
            </a:r>
            <a:r>
              <a:rPr lang="fr-FR" sz="2000" b="1" dirty="0">
                <a:solidFill>
                  <a:srgbClr val="185CB9"/>
                </a:solidFill>
              </a:rPr>
              <a:t> </a:t>
            </a:r>
            <a:r>
              <a:rPr lang="fr-FR" sz="2000" b="1" dirty="0" err="1">
                <a:solidFill>
                  <a:srgbClr val="185CB9"/>
                </a:solidFill>
              </a:rPr>
              <a:t>uncollected</a:t>
            </a:r>
            <a:r>
              <a:rPr lang="fr-FR" sz="2000" b="1" dirty="0">
                <a:solidFill>
                  <a:srgbClr val="185CB9"/>
                </a:solidFill>
              </a:rPr>
              <a:t> in </a:t>
            </a:r>
            <a:r>
              <a:rPr lang="fr-FR" sz="2000" b="1" dirty="0" err="1">
                <a:solidFill>
                  <a:srgbClr val="185CB9"/>
                </a:solidFill>
              </a:rPr>
              <a:t>Accounts</a:t>
            </a:r>
            <a:r>
              <a:rPr lang="fr-FR" sz="2000" b="1" dirty="0">
                <a:solidFill>
                  <a:srgbClr val="185CB9"/>
                </a:solidFill>
              </a:rPr>
              <a:t> </a:t>
            </a:r>
            <a:r>
              <a:rPr lang="fr-FR" sz="2000" b="1" dirty="0" err="1">
                <a:solidFill>
                  <a:srgbClr val="185CB9"/>
                </a:solidFill>
              </a:rPr>
              <a:t>Receivable</a:t>
            </a:r>
            <a:endParaRPr lang="fr-FR" sz="2000" b="1" dirty="0">
              <a:solidFill>
                <a:srgbClr val="185CB9"/>
              </a:solidFill>
            </a:endParaRP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sz="2000" b="1" dirty="0" err="1">
                <a:solidFill>
                  <a:srgbClr val="185CB9"/>
                </a:solidFill>
              </a:rPr>
              <a:t>Account</a:t>
            </a:r>
            <a:r>
              <a:rPr lang="fr-FR" sz="2000" b="1" dirty="0">
                <a:solidFill>
                  <a:srgbClr val="185CB9"/>
                </a:solidFill>
              </a:rPr>
              <a:t> </a:t>
            </a:r>
            <a:r>
              <a:rPr lang="fr-FR" sz="2000" b="1" dirty="0" err="1">
                <a:solidFill>
                  <a:srgbClr val="185CB9"/>
                </a:solidFill>
              </a:rPr>
              <a:t>receivable</a:t>
            </a:r>
            <a:r>
              <a:rPr lang="fr-FR" sz="2000" b="1" dirty="0">
                <a:solidFill>
                  <a:srgbClr val="185CB9"/>
                </a:solidFill>
              </a:rPr>
              <a:t> / </a:t>
            </a:r>
            <a:r>
              <a:rPr lang="fr-FR" sz="2000" b="1" dirty="0" err="1">
                <a:solidFill>
                  <a:srgbClr val="185CB9"/>
                </a:solidFill>
              </a:rPr>
              <a:t>Average</a:t>
            </a:r>
            <a:r>
              <a:rPr lang="fr-FR" sz="2000" b="1" dirty="0">
                <a:solidFill>
                  <a:srgbClr val="185CB9"/>
                </a:solidFill>
              </a:rPr>
              <a:t> revenue / </a:t>
            </a:r>
            <a:r>
              <a:rPr lang="fr-FR" sz="2000" b="1" dirty="0" err="1">
                <a:solidFill>
                  <a:srgbClr val="185CB9"/>
                </a:solidFill>
              </a:rPr>
              <a:t>day</a:t>
            </a:r>
            <a:endParaRPr lang="fr-FR" sz="2000" b="1" dirty="0">
              <a:solidFill>
                <a:srgbClr val="185CB9"/>
              </a:solidFill>
            </a:endParaRP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sz="2000" b="1" dirty="0" err="1">
                <a:solidFill>
                  <a:srgbClr val="185CB9"/>
                </a:solidFill>
              </a:rPr>
              <a:t>Ideally</a:t>
            </a:r>
            <a:r>
              <a:rPr lang="fr-FR" sz="2000" b="1" dirty="0">
                <a:solidFill>
                  <a:srgbClr val="185CB9"/>
                </a:solidFill>
              </a:rPr>
              <a:t> 30, in practice 45 </a:t>
            </a:r>
            <a:r>
              <a:rPr lang="fr-FR" sz="2000" b="1" dirty="0" err="1">
                <a:solidFill>
                  <a:srgbClr val="185CB9"/>
                </a:solidFill>
              </a:rPr>
              <a:t>days</a:t>
            </a:r>
            <a:endParaRPr lang="fr-FR" b="1" dirty="0">
              <a:solidFill>
                <a:srgbClr val="185CB9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 err="1">
                <a:solidFill>
                  <a:srgbClr val="185CB9"/>
                </a:solidFill>
              </a:rPr>
              <a:t>Inventory</a:t>
            </a:r>
            <a:r>
              <a:rPr lang="fr-FR" sz="2400" b="1" dirty="0">
                <a:solidFill>
                  <a:srgbClr val="185CB9"/>
                </a:solidFill>
              </a:rPr>
              <a:t> turnover</a:t>
            </a: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 err="1">
                <a:solidFill>
                  <a:srgbClr val="185CB9"/>
                </a:solidFill>
              </a:rPr>
              <a:t>Annual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cost</a:t>
            </a:r>
            <a:r>
              <a:rPr lang="fr-FR" b="1" dirty="0">
                <a:solidFill>
                  <a:srgbClr val="185CB9"/>
                </a:solidFill>
              </a:rPr>
              <a:t> of good </a:t>
            </a:r>
            <a:r>
              <a:rPr lang="fr-FR" b="1" dirty="0" err="1">
                <a:solidFill>
                  <a:srgbClr val="185CB9"/>
                </a:solidFill>
              </a:rPr>
              <a:t>sold</a:t>
            </a:r>
            <a:r>
              <a:rPr lang="fr-FR" b="1" dirty="0">
                <a:solidFill>
                  <a:srgbClr val="185CB9"/>
                </a:solidFill>
              </a:rPr>
              <a:t> / </a:t>
            </a:r>
            <a:r>
              <a:rPr lang="fr-FR" b="1" dirty="0" err="1">
                <a:solidFill>
                  <a:srgbClr val="185CB9"/>
                </a:solidFill>
              </a:rPr>
              <a:t>Average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Inventory</a:t>
            </a:r>
            <a:endParaRPr lang="fr-FR" b="1" dirty="0">
              <a:solidFill>
                <a:srgbClr val="185CB9"/>
              </a:solidFill>
            </a:endParaRP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 err="1">
                <a:solidFill>
                  <a:srgbClr val="185CB9"/>
                </a:solidFill>
              </a:rPr>
              <a:t>Measures</a:t>
            </a:r>
            <a:r>
              <a:rPr lang="fr-FR" b="1" dirty="0">
                <a:solidFill>
                  <a:srgbClr val="185CB9"/>
                </a:solidFill>
              </a:rPr>
              <a:t> how </a:t>
            </a:r>
            <a:r>
              <a:rPr lang="fr-FR" b="1" dirty="0" err="1">
                <a:solidFill>
                  <a:srgbClr val="185CB9"/>
                </a:solidFill>
              </a:rPr>
              <a:t>quickly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inventory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leaves</a:t>
            </a:r>
            <a:r>
              <a:rPr lang="fr-FR" b="1" dirty="0">
                <a:solidFill>
                  <a:srgbClr val="185CB9"/>
                </a:solidFill>
              </a:rPr>
              <a:t> the plant and </a:t>
            </a:r>
            <a:r>
              <a:rPr lang="fr-FR" b="1" dirty="0" err="1">
                <a:solidFill>
                  <a:srgbClr val="185CB9"/>
                </a:solidFill>
              </a:rPr>
              <a:t>is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replaced</a:t>
            </a:r>
            <a:r>
              <a:rPr lang="fr-FR" b="1" dirty="0">
                <a:solidFill>
                  <a:srgbClr val="185CB9"/>
                </a:solidFill>
              </a:rPr>
              <a:t> by new </a:t>
            </a:r>
            <a:r>
              <a:rPr lang="fr-FR" b="1" dirty="0" err="1">
                <a:solidFill>
                  <a:srgbClr val="185CB9"/>
                </a:solidFill>
              </a:rPr>
              <a:t>inventory</a:t>
            </a:r>
            <a:endParaRPr lang="fr-FR" b="1" dirty="0">
              <a:solidFill>
                <a:srgbClr val="185CB9"/>
              </a:solidFill>
            </a:endParaRP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>
                <a:solidFill>
                  <a:srgbClr val="185CB9"/>
                </a:solidFill>
              </a:rPr>
              <a:t>Guideline &gt; 7</a:t>
            </a:r>
          </a:p>
        </p:txBody>
      </p:sp>
    </p:spTree>
    <p:extLst>
      <p:ext uri="{BB962C8B-B14F-4D97-AF65-F5344CB8AC3E}">
        <p14:creationId xmlns:p14="http://schemas.microsoft.com/office/powerpoint/2010/main" val="2988919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Critical Performance ratio (CFP)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85752" y="1273556"/>
            <a:ext cx="8785224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None/>
            </a:pPr>
            <a:endParaRPr lang="en-US" sz="2400" b="1" dirty="0">
              <a:solidFill>
                <a:srgbClr val="185CB9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sz="2400" b="1" dirty="0">
              <a:solidFill>
                <a:srgbClr val="185CB9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>
                <a:solidFill>
                  <a:srgbClr val="185CB9"/>
                </a:solidFill>
              </a:rPr>
              <a:t>Gross profit </a:t>
            </a:r>
            <a:r>
              <a:rPr lang="fr-FR" sz="2400" b="1" dirty="0" err="1">
                <a:solidFill>
                  <a:srgbClr val="185CB9"/>
                </a:solidFill>
              </a:rPr>
              <a:t>margin</a:t>
            </a:r>
            <a:endParaRPr lang="fr-FR" sz="2400" b="1" dirty="0">
              <a:solidFill>
                <a:srgbClr val="185CB9"/>
              </a:solidFill>
            </a:endParaRP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sz="2000" b="1" dirty="0">
                <a:solidFill>
                  <a:srgbClr val="185CB9"/>
                </a:solidFill>
              </a:rPr>
              <a:t>Gross profit / Gross sales</a:t>
            </a: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sz="2000" b="1" dirty="0">
                <a:solidFill>
                  <a:srgbClr val="185CB9"/>
                </a:solidFill>
              </a:rPr>
              <a:t>Good </a:t>
            </a:r>
            <a:r>
              <a:rPr lang="fr-FR" sz="2000" b="1" dirty="0" err="1">
                <a:solidFill>
                  <a:srgbClr val="185CB9"/>
                </a:solidFill>
              </a:rPr>
              <a:t>indicator</a:t>
            </a:r>
            <a:r>
              <a:rPr lang="fr-FR" sz="2000" b="1" dirty="0">
                <a:solidFill>
                  <a:srgbClr val="185CB9"/>
                </a:solidFill>
              </a:rPr>
              <a:t> of business model</a:t>
            </a: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sz="2000" b="1" dirty="0">
                <a:solidFill>
                  <a:srgbClr val="185CB9"/>
                </a:solidFill>
              </a:rPr>
              <a:t>Can go </a:t>
            </a:r>
            <a:r>
              <a:rPr lang="fr-FR" sz="2000" b="1" dirty="0" err="1">
                <a:solidFill>
                  <a:srgbClr val="185CB9"/>
                </a:solidFill>
              </a:rPr>
              <a:t>from</a:t>
            </a:r>
            <a:r>
              <a:rPr lang="fr-FR" sz="2000" b="1" dirty="0">
                <a:solidFill>
                  <a:srgbClr val="185CB9"/>
                </a:solidFill>
              </a:rPr>
              <a:t> 20 % to 80%...</a:t>
            </a:r>
            <a:endParaRPr lang="fr-FR" b="1" dirty="0">
              <a:solidFill>
                <a:srgbClr val="185CB9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>
                <a:solidFill>
                  <a:srgbClr val="185CB9"/>
                </a:solidFill>
              </a:rPr>
              <a:t>Net profit </a:t>
            </a:r>
            <a:r>
              <a:rPr lang="fr-FR" sz="2400" b="1" dirty="0" err="1">
                <a:solidFill>
                  <a:srgbClr val="185CB9"/>
                </a:solidFill>
              </a:rPr>
              <a:t>margin</a:t>
            </a:r>
            <a:endParaRPr lang="fr-FR" sz="2400" b="1" dirty="0">
              <a:solidFill>
                <a:srgbClr val="185CB9"/>
              </a:solidFill>
            </a:endParaRP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>
                <a:solidFill>
                  <a:srgbClr val="185CB9"/>
                </a:solidFill>
              </a:rPr>
              <a:t>Net profit / Gross sales</a:t>
            </a: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 err="1">
                <a:solidFill>
                  <a:srgbClr val="185CB9"/>
                </a:solidFill>
              </a:rPr>
              <a:t>Also</a:t>
            </a:r>
            <a:r>
              <a:rPr lang="fr-FR" b="1" dirty="0">
                <a:solidFill>
                  <a:srgbClr val="185CB9"/>
                </a:solidFill>
              </a:rPr>
              <a:t>, </a:t>
            </a:r>
            <a:r>
              <a:rPr lang="fr-FR" b="1" dirty="0" err="1">
                <a:solidFill>
                  <a:srgbClr val="185CB9"/>
                </a:solidFill>
              </a:rPr>
              <a:t>can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vary</a:t>
            </a:r>
            <a:r>
              <a:rPr lang="fr-FR" b="1" dirty="0">
                <a:solidFill>
                  <a:srgbClr val="185CB9"/>
                </a:solidFill>
              </a:rPr>
              <a:t> a lot…3% </a:t>
            </a:r>
            <a:r>
              <a:rPr lang="fr-FR" b="1" dirty="0" err="1">
                <a:solidFill>
                  <a:srgbClr val="185CB9"/>
                </a:solidFill>
              </a:rPr>
              <a:t>would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be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very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bad</a:t>
            </a:r>
            <a:r>
              <a:rPr lang="fr-FR" b="1" dirty="0">
                <a:solidFill>
                  <a:srgbClr val="185CB9"/>
                </a:solidFill>
              </a:rPr>
              <a:t> for SW, </a:t>
            </a:r>
            <a:r>
              <a:rPr lang="fr-FR" b="1" dirty="0" err="1">
                <a:solidFill>
                  <a:srgbClr val="185CB9"/>
                </a:solidFill>
              </a:rPr>
              <a:t>drug</a:t>
            </a:r>
            <a:r>
              <a:rPr lang="fr-FR" b="1" dirty="0">
                <a:solidFill>
                  <a:srgbClr val="185CB9"/>
                </a:solidFill>
              </a:rPr>
              <a:t> or </a:t>
            </a:r>
            <a:r>
              <a:rPr lang="fr-FR" b="1" dirty="0" err="1">
                <a:solidFill>
                  <a:srgbClr val="185CB9"/>
                </a:solidFill>
              </a:rPr>
              <a:t>manufacturing</a:t>
            </a:r>
            <a:r>
              <a:rPr lang="fr-FR" b="1" dirty="0">
                <a:solidFill>
                  <a:srgbClr val="185CB9"/>
                </a:solidFill>
              </a:rPr>
              <a:t> business but good for distribution business</a:t>
            </a: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 err="1">
                <a:solidFill>
                  <a:srgbClr val="185CB9"/>
                </a:solidFill>
              </a:rPr>
              <a:t>Need</a:t>
            </a:r>
            <a:r>
              <a:rPr lang="fr-FR" b="1" dirty="0">
                <a:solidFill>
                  <a:srgbClr val="185CB9"/>
                </a:solidFill>
              </a:rPr>
              <a:t> to compare </a:t>
            </a:r>
            <a:r>
              <a:rPr lang="fr-FR" b="1" dirty="0" err="1">
                <a:solidFill>
                  <a:srgbClr val="185CB9"/>
                </a:solidFill>
              </a:rPr>
              <a:t>companies</a:t>
            </a:r>
            <a:r>
              <a:rPr lang="fr-FR" b="1" dirty="0">
                <a:solidFill>
                  <a:srgbClr val="185CB9"/>
                </a:solidFill>
              </a:rPr>
              <a:t> in </a:t>
            </a:r>
            <a:r>
              <a:rPr lang="fr-FR" b="1" dirty="0" err="1">
                <a:solidFill>
                  <a:srgbClr val="185CB9"/>
                </a:solidFill>
              </a:rPr>
              <a:t>same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industry</a:t>
            </a:r>
            <a:endParaRPr lang="fr-FR" b="1" dirty="0">
              <a:solidFill>
                <a:srgbClr val="185CB9"/>
              </a:solidFill>
            </a:endParaRP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 err="1">
                <a:solidFill>
                  <a:srgbClr val="185CB9"/>
                </a:solidFill>
              </a:rPr>
              <a:t>Need</a:t>
            </a:r>
            <a:r>
              <a:rPr lang="fr-FR" b="1" dirty="0">
                <a:solidFill>
                  <a:srgbClr val="185CB9"/>
                </a:solidFill>
              </a:rPr>
              <a:t> to look </a:t>
            </a:r>
            <a:r>
              <a:rPr lang="fr-FR" b="1" dirty="0" err="1">
                <a:solidFill>
                  <a:srgbClr val="185CB9"/>
                </a:solidFill>
              </a:rPr>
              <a:t>at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evolution</a:t>
            </a:r>
            <a:r>
              <a:rPr lang="fr-FR" b="1" dirty="0">
                <a:solidFill>
                  <a:srgbClr val="185CB9"/>
                </a:solidFill>
              </a:rPr>
              <a:t> over time</a:t>
            </a:r>
          </a:p>
        </p:txBody>
      </p:sp>
    </p:spTree>
    <p:extLst>
      <p:ext uri="{BB962C8B-B14F-4D97-AF65-F5344CB8AC3E}">
        <p14:creationId xmlns:p14="http://schemas.microsoft.com/office/powerpoint/2010/main" val="4002502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Critical Performance ratio (CFP)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85752" y="1121156"/>
            <a:ext cx="8785224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None/>
            </a:pPr>
            <a:endParaRPr lang="en-US" sz="2400" b="1" dirty="0">
              <a:solidFill>
                <a:srgbClr val="185CB9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sz="2400" b="1" dirty="0">
              <a:solidFill>
                <a:srgbClr val="185CB9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 err="1">
                <a:solidFill>
                  <a:srgbClr val="185CB9"/>
                </a:solidFill>
              </a:rPr>
              <a:t>Cost</a:t>
            </a:r>
            <a:r>
              <a:rPr lang="fr-FR" sz="2400" b="1" dirty="0">
                <a:solidFill>
                  <a:srgbClr val="185CB9"/>
                </a:solidFill>
              </a:rPr>
              <a:t> per Sales dollar</a:t>
            </a: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sz="2000" b="1" dirty="0">
                <a:solidFill>
                  <a:srgbClr val="185CB9"/>
                </a:solidFill>
              </a:rPr>
              <a:t>Sales and marketing </a:t>
            </a:r>
            <a:r>
              <a:rPr lang="fr-FR" sz="2000" b="1" dirty="0" err="1">
                <a:solidFill>
                  <a:srgbClr val="185CB9"/>
                </a:solidFill>
              </a:rPr>
              <a:t>costs</a:t>
            </a:r>
            <a:r>
              <a:rPr lang="fr-FR" sz="2000" b="1" dirty="0">
                <a:solidFill>
                  <a:srgbClr val="185CB9"/>
                </a:solidFill>
              </a:rPr>
              <a:t> / Gross Sales</a:t>
            </a: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sz="2000" b="1" dirty="0">
                <a:solidFill>
                  <a:srgbClr val="185CB9"/>
                </a:solidFill>
              </a:rPr>
              <a:t>G&amp;A </a:t>
            </a:r>
            <a:r>
              <a:rPr lang="fr-FR" sz="2000" b="1" dirty="0" err="1">
                <a:solidFill>
                  <a:srgbClr val="185CB9"/>
                </a:solidFill>
              </a:rPr>
              <a:t>costs</a:t>
            </a:r>
            <a:r>
              <a:rPr lang="fr-FR" sz="2000" b="1" dirty="0">
                <a:solidFill>
                  <a:srgbClr val="185CB9"/>
                </a:solidFill>
              </a:rPr>
              <a:t> / Gross Sales</a:t>
            </a: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sz="2000" b="1" dirty="0">
                <a:solidFill>
                  <a:srgbClr val="185CB9"/>
                </a:solidFill>
              </a:rPr>
              <a:t>R&amp;D </a:t>
            </a:r>
            <a:r>
              <a:rPr lang="fr-FR" sz="2000" b="1" dirty="0" err="1">
                <a:solidFill>
                  <a:srgbClr val="185CB9"/>
                </a:solidFill>
              </a:rPr>
              <a:t>costs</a:t>
            </a:r>
            <a:r>
              <a:rPr lang="fr-FR" sz="2000" b="1" dirty="0">
                <a:solidFill>
                  <a:srgbClr val="185CB9"/>
                </a:solidFill>
              </a:rPr>
              <a:t> / Gross Sales…</a:t>
            </a: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sz="2000" b="1" dirty="0" err="1">
                <a:solidFill>
                  <a:srgbClr val="185CB9"/>
                </a:solidFill>
              </a:rPr>
              <a:t>Need</a:t>
            </a:r>
            <a:r>
              <a:rPr lang="fr-FR" sz="2000" b="1" dirty="0">
                <a:solidFill>
                  <a:srgbClr val="185CB9"/>
                </a:solidFill>
              </a:rPr>
              <a:t> to look </a:t>
            </a:r>
            <a:r>
              <a:rPr lang="fr-FR" sz="2000" b="1" dirty="0" err="1">
                <a:solidFill>
                  <a:srgbClr val="185CB9"/>
                </a:solidFill>
              </a:rPr>
              <a:t>at</a:t>
            </a:r>
            <a:r>
              <a:rPr lang="fr-FR" sz="2000" b="1" dirty="0">
                <a:solidFill>
                  <a:srgbClr val="185CB9"/>
                </a:solidFill>
              </a:rPr>
              <a:t> </a:t>
            </a:r>
            <a:r>
              <a:rPr lang="fr-FR" sz="2000" b="1" dirty="0" err="1">
                <a:solidFill>
                  <a:srgbClr val="185CB9"/>
                </a:solidFill>
              </a:rPr>
              <a:t>evolution</a:t>
            </a:r>
            <a:r>
              <a:rPr lang="fr-FR" sz="2000" b="1" dirty="0">
                <a:solidFill>
                  <a:srgbClr val="185CB9"/>
                </a:solidFill>
              </a:rPr>
              <a:t> in time</a:t>
            </a:r>
            <a:endParaRPr lang="fr-FR" b="1" dirty="0">
              <a:solidFill>
                <a:srgbClr val="185CB9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 err="1">
                <a:solidFill>
                  <a:srgbClr val="185CB9"/>
                </a:solidFill>
              </a:rPr>
              <a:t>Measures</a:t>
            </a:r>
            <a:r>
              <a:rPr lang="fr-FR" sz="2400" b="1" dirty="0">
                <a:solidFill>
                  <a:srgbClr val="185CB9"/>
                </a:solidFill>
              </a:rPr>
              <a:t> of </a:t>
            </a:r>
            <a:r>
              <a:rPr lang="fr-FR" sz="2400" b="1" dirty="0" err="1">
                <a:solidFill>
                  <a:srgbClr val="185CB9"/>
                </a:solidFill>
              </a:rPr>
              <a:t>productivity</a:t>
            </a:r>
            <a:endParaRPr lang="fr-FR" sz="2400" b="1" dirty="0">
              <a:solidFill>
                <a:srgbClr val="185CB9"/>
              </a:solidFill>
            </a:endParaRP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 err="1">
                <a:solidFill>
                  <a:srgbClr val="185CB9"/>
                </a:solidFill>
              </a:rPr>
              <a:t>Backlog</a:t>
            </a:r>
            <a:r>
              <a:rPr lang="fr-FR" b="1" dirty="0">
                <a:solidFill>
                  <a:srgbClr val="185CB9"/>
                </a:solidFill>
              </a:rPr>
              <a:t> of </a:t>
            </a:r>
            <a:r>
              <a:rPr lang="fr-FR" b="1" dirty="0" err="1">
                <a:solidFill>
                  <a:srgbClr val="185CB9"/>
                </a:solidFill>
              </a:rPr>
              <a:t>orders</a:t>
            </a:r>
            <a:r>
              <a:rPr lang="fr-FR" b="1" dirty="0">
                <a:solidFill>
                  <a:srgbClr val="185CB9"/>
                </a:solidFill>
              </a:rPr>
              <a:t> : </a:t>
            </a:r>
            <a:r>
              <a:rPr lang="fr-FR" b="1" dirty="0" err="1">
                <a:solidFill>
                  <a:srgbClr val="185CB9"/>
                </a:solidFill>
              </a:rPr>
              <a:t>Orders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received</a:t>
            </a:r>
            <a:r>
              <a:rPr lang="fr-FR" b="1" dirty="0">
                <a:solidFill>
                  <a:srgbClr val="185CB9"/>
                </a:solidFill>
              </a:rPr>
              <a:t> – </a:t>
            </a:r>
            <a:r>
              <a:rPr lang="fr-FR" b="1" dirty="0" err="1">
                <a:solidFill>
                  <a:srgbClr val="185CB9"/>
                </a:solidFill>
              </a:rPr>
              <a:t>Orders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shipped</a:t>
            </a:r>
            <a:r>
              <a:rPr lang="fr-FR" b="1" dirty="0">
                <a:solidFill>
                  <a:srgbClr val="185CB9"/>
                </a:solidFill>
              </a:rPr>
              <a:t> and </a:t>
            </a:r>
            <a:r>
              <a:rPr lang="fr-FR" b="1" dirty="0" err="1">
                <a:solidFill>
                  <a:srgbClr val="185CB9"/>
                </a:solidFill>
              </a:rPr>
              <a:t>invoiced</a:t>
            </a:r>
            <a:endParaRPr lang="fr-FR" b="1" dirty="0">
              <a:solidFill>
                <a:srgbClr val="185CB9"/>
              </a:solidFill>
            </a:endParaRP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 err="1">
                <a:solidFill>
                  <a:srgbClr val="185CB9"/>
                </a:solidFill>
              </a:rPr>
              <a:t>Order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Processing</a:t>
            </a:r>
            <a:r>
              <a:rPr lang="fr-FR" b="1" dirty="0">
                <a:solidFill>
                  <a:srgbClr val="185CB9"/>
                </a:solidFill>
              </a:rPr>
              <a:t> time : </a:t>
            </a:r>
            <a:r>
              <a:rPr lang="fr-FR" b="1" dirty="0" err="1">
                <a:solidFill>
                  <a:srgbClr val="185CB9"/>
                </a:solidFill>
              </a:rPr>
              <a:t>indicator</a:t>
            </a:r>
            <a:r>
              <a:rPr lang="fr-FR" b="1" dirty="0">
                <a:solidFill>
                  <a:srgbClr val="185CB9"/>
                </a:solidFill>
              </a:rPr>
              <a:t> of </a:t>
            </a:r>
            <a:r>
              <a:rPr lang="fr-FR" b="1" dirty="0" err="1">
                <a:solidFill>
                  <a:srgbClr val="185CB9"/>
                </a:solidFill>
              </a:rPr>
              <a:t>customer</a:t>
            </a:r>
            <a:r>
              <a:rPr lang="fr-FR" b="1" dirty="0">
                <a:solidFill>
                  <a:srgbClr val="185CB9"/>
                </a:solidFill>
              </a:rPr>
              <a:t> satisfaction</a:t>
            </a: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>
                <a:solidFill>
                  <a:srgbClr val="185CB9"/>
                </a:solidFill>
              </a:rPr>
              <a:t>Sales / </a:t>
            </a:r>
            <a:r>
              <a:rPr lang="fr-FR" b="1" dirty="0" err="1">
                <a:solidFill>
                  <a:srgbClr val="185CB9"/>
                </a:solidFill>
              </a:rPr>
              <a:t>employee</a:t>
            </a:r>
            <a:endParaRPr lang="fr-FR" b="1" dirty="0">
              <a:solidFill>
                <a:srgbClr val="185CB9"/>
              </a:solidFill>
            </a:endParaRPr>
          </a:p>
          <a:p>
            <a:pPr marL="693738" lvl="1" indent="-236538" defTabSz="814388">
              <a:lnSpc>
                <a:spcPct val="95000"/>
              </a:lnSpc>
              <a:spcBef>
                <a:spcPct val="500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>
                <a:solidFill>
                  <a:srgbClr val="185CB9"/>
                </a:solidFill>
              </a:rPr>
              <a:t>Sales / square foot</a:t>
            </a:r>
          </a:p>
        </p:txBody>
      </p:sp>
    </p:spTree>
    <p:extLst>
      <p:ext uri="{BB962C8B-B14F-4D97-AF65-F5344CB8AC3E}">
        <p14:creationId xmlns:p14="http://schemas.microsoft.com/office/powerpoint/2010/main" val="129725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Critical Performance ratio (CFP)</a:t>
            </a:r>
            <a:br>
              <a:rPr lang="en-US" dirty="0" smtClean="0"/>
            </a:b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85752" y="1591056"/>
            <a:ext cx="8785224" cy="409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/>
          <a:lstStyle/>
          <a:p>
            <a:pPr marL="236538" indent="-236538" algn="l" defTabSz="81438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Wingdings" charset="0"/>
              <a:buNone/>
            </a:pPr>
            <a:endParaRPr lang="en-US" sz="2400" b="1" dirty="0">
              <a:solidFill>
                <a:srgbClr val="185CB9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endParaRPr lang="fr-FR" sz="2400" b="1" dirty="0">
              <a:solidFill>
                <a:srgbClr val="185CB9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 err="1">
                <a:solidFill>
                  <a:srgbClr val="185CB9"/>
                </a:solidFill>
              </a:rPr>
              <a:t>CFPs</a:t>
            </a:r>
            <a:r>
              <a:rPr lang="fr-FR" sz="2400" b="1" dirty="0">
                <a:solidFill>
                  <a:srgbClr val="185CB9"/>
                </a:solidFill>
              </a:rPr>
              <a:t> are </a:t>
            </a:r>
            <a:r>
              <a:rPr lang="fr-FR" sz="2400" b="1" dirty="0" err="1">
                <a:solidFill>
                  <a:srgbClr val="185CB9"/>
                </a:solidFill>
              </a:rPr>
              <a:t>key</a:t>
            </a:r>
            <a:r>
              <a:rPr lang="fr-FR" sz="2400" b="1" dirty="0">
                <a:solidFill>
                  <a:srgbClr val="185CB9"/>
                </a:solidFill>
              </a:rPr>
              <a:t> </a:t>
            </a:r>
            <a:r>
              <a:rPr lang="fr-FR" sz="2400" b="1" dirty="0" err="1">
                <a:solidFill>
                  <a:srgbClr val="185CB9"/>
                </a:solidFill>
              </a:rPr>
              <a:t>indicators</a:t>
            </a:r>
            <a:r>
              <a:rPr lang="fr-FR" sz="2400" b="1" dirty="0">
                <a:solidFill>
                  <a:srgbClr val="185CB9"/>
                </a:solidFill>
              </a:rPr>
              <a:t> of </a:t>
            </a:r>
            <a:r>
              <a:rPr lang="fr-FR" sz="2400" b="1" dirty="0" err="1">
                <a:solidFill>
                  <a:srgbClr val="185CB9"/>
                </a:solidFill>
              </a:rPr>
              <a:t>success</a:t>
            </a:r>
            <a:r>
              <a:rPr lang="fr-FR" sz="2400" b="1" dirty="0">
                <a:solidFill>
                  <a:srgbClr val="185CB9"/>
                </a:solidFill>
              </a:rPr>
              <a:t> of a business</a:t>
            </a:r>
          </a:p>
          <a:p>
            <a:pPr marL="236538" indent="-236538" defTabSz="81438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 err="1">
                <a:solidFill>
                  <a:srgbClr val="185CB9"/>
                </a:solidFill>
              </a:rPr>
              <a:t>Should</a:t>
            </a:r>
            <a:r>
              <a:rPr lang="fr-FR" sz="2400" b="1" dirty="0">
                <a:solidFill>
                  <a:srgbClr val="185CB9"/>
                </a:solidFill>
              </a:rPr>
              <a:t> </a:t>
            </a:r>
            <a:r>
              <a:rPr lang="fr-FR" sz="2400" b="1" dirty="0" err="1">
                <a:solidFill>
                  <a:srgbClr val="185CB9"/>
                </a:solidFill>
              </a:rPr>
              <a:t>be</a:t>
            </a:r>
            <a:r>
              <a:rPr lang="fr-FR" sz="2400" b="1" dirty="0">
                <a:solidFill>
                  <a:srgbClr val="185CB9"/>
                </a:solidFill>
              </a:rPr>
              <a:t> </a:t>
            </a:r>
            <a:r>
              <a:rPr lang="fr-FR" sz="2400" b="1" dirty="0" err="1">
                <a:solidFill>
                  <a:srgbClr val="185CB9"/>
                </a:solidFill>
              </a:rPr>
              <a:t>clarity</a:t>
            </a:r>
            <a:r>
              <a:rPr lang="fr-FR" sz="2400" b="1" dirty="0">
                <a:solidFill>
                  <a:srgbClr val="185CB9"/>
                </a:solidFill>
              </a:rPr>
              <a:t> of </a:t>
            </a:r>
            <a:r>
              <a:rPr lang="fr-FR" sz="2400" b="1" dirty="0" err="1">
                <a:solidFill>
                  <a:srgbClr val="185CB9"/>
                </a:solidFill>
              </a:rPr>
              <a:t>target</a:t>
            </a:r>
            <a:r>
              <a:rPr lang="fr-FR" sz="2400" b="1" dirty="0">
                <a:solidFill>
                  <a:srgbClr val="185CB9"/>
                </a:solidFill>
              </a:rPr>
              <a:t> value / </a:t>
            </a:r>
            <a:r>
              <a:rPr lang="fr-FR" sz="2400" b="1" dirty="0" smtClean="0">
                <a:solidFill>
                  <a:srgbClr val="185CB9"/>
                </a:solidFill>
              </a:rPr>
              <a:t>budget</a:t>
            </a:r>
          </a:p>
          <a:p>
            <a:pPr marL="236538" indent="-236538" defTabSz="81438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 err="1" smtClean="0">
                <a:solidFill>
                  <a:srgbClr val="185CB9"/>
                </a:solidFill>
              </a:rPr>
              <a:t>Comparison</a:t>
            </a:r>
            <a:r>
              <a:rPr lang="fr-FR" sz="2400" b="1" dirty="0" smtClean="0">
                <a:solidFill>
                  <a:srgbClr val="185CB9"/>
                </a:solidFill>
              </a:rPr>
              <a:t> </a:t>
            </a:r>
            <a:r>
              <a:rPr lang="fr-FR" sz="2400" b="1" dirty="0">
                <a:solidFill>
                  <a:srgbClr val="185CB9"/>
                </a:solidFill>
              </a:rPr>
              <a:t>vs </a:t>
            </a:r>
            <a:r>
              <a:rPr lang="fr-FR" sz="2400" b="1" dirty="0" smtClean="0">
                <a:solidFill>
                  <a:srgbClr val="185CB9"/>
                </a:solidFill>
              </a:rPr>
              <a:t>Budget and </a:t>
            </a:r>
            <a:r>
              <a:rPr lang="fr-FR" sz="2400" b="1" dirty="0" err="1" smtClean="0">
                <a:solidFill>
                  <a:srgbClr val="185CB9"/>
                </a:solidFill>
              </a:rPr>
              <a:t>overtime</a:t>
            </a:r>
            <a:r>
              <a:rPr lang="fr-FR" sz="2400" b="1" dirty="0" smtClean="0">
                <a:solidFill>
                  <a:srgbClr val="185CB9"/>
                </a:solidFill>
              </a:rPr>
              <a:t> </a:t>
            </a:r>
            <a:r>
              <a:rPr lang="fr-FR" sz="2400" b="1" dirty="0" err="1" smtClean="0">
                <a:solidFill>
                  <a:srgbClr val="185CB9"/>
                </a:solidFill>
              </a:rPr>
              <a:t>is</a:t>
            </a:r>
            <a:r>
              <a:rPr lang="fr-FR" sz="2400" b="1" dirty="0" smtClean="0">
                <a:solidFill>
                  <a:srgbClr val="185CB9"/>
                </a:solidFill>
              </a:rPr>
              <a:t> </a:t>
            </a:r>
            <a:r>
              <a:rPr lang="fr-FR" sz="2400" b="1" dirty="0" err="1" smtClean="0">
                <a:solidFill>
                  <a:srgbClr val="185CB9"/>
                </a:solidFill>
              </a:rPr>
              <a:t>critical</a:t>
            </a:r>
            <a:endParaRPr lang="fr-FR" sz="2400" b="1" dirty="0">
              <a:solidFill>
                <a:srgbClr val="185CB9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 smtClean="0">
                <a:solidFill>
                  <a:srgbClr val="185CB9"/>
                </a:solidFill>
              </a:rPr>
              <a:t>Gross </a:t>
            </a:r>
            <a:r>
              <a:rPr lang="fr-FR" sz="2400" b="1" dirty="0" err="1">
                <a:solidFill>
                  <a:srgbClr val="185CB9"/>
                </a:solidFill>
              </a:rPr>
              <a:t>margin</a:t>
            </a:r>
            <a:r>
              <a:rPr lang="fr-FR" sz="2400" b="1" dirty="0">
                <a:solidFill>
                  <a:srgbClr val="185CB9"/>
                </a:solidFill>
              </a:rPr>
              <a:t> % </a:t>
            </a:r>
            <a:r>
              <a:rPr lang="fr-FR" sz="2400" b="1" dirty="0" err="1">
                <a:solidFill>
                  <a:srgbClr val="185CB9"/>
                </a:solidFill>
              </a:rPr>
              <a:t>goes</a:t>
            </a:r>
            <a:r>
              <a:rPr lang="fr-FR" sz="2400" b="1" dirty="0">
                <a:solidFill>
                  <a:srgbClr val="185CB9"/>
                </a:solidFill>
              </a:rPr>
              <a:t> down : </a:t>
            </a:r>
            <a:r>
              <a:rPr lang="fr-FR" sz="2400" b="1" dirty="0" err="1">
                <a:solidFill>
                  <a:srgbClr val="185CB9"/>
                </a:solidFill>
              </a:rPr>
              <a:t>need</a:t>
            </a:r>
            <a:r>
              <a:rPr lang="fr-FR" sz="2400" b="1" dirty="0">
                <a:solidFill>
                  <a:srgbClr val="185CB9"/>
                </a:solidFill>
              </a:rPr>
              <a:t> to </a:t>
            </a:r>
            <a:r>
              <a:rPr lang="fr-FR" sz="2400" b="1" dirty="0" err="1">
                <a:solidFill>
                  <a:srgbClr val="185CB9"/>
                </a:solidFill>
              </a:rPr>
              <a:t>understand</a:t>
            </a:r>
            <a:r>
              <a:rPr lang="fr-FR" sz="2400" b="1" dirty="0">
                <a:solidFill>
                  <a:srgbClr val="185CB9"/>
                </a:solidFill>
              </a:rPr>
              <a:t> </a:t>
            </a:r>
            <a:r>
              <a:rPr lang="fr-FR" sz="2400" b="1" dirty="0" err="1">
                <a:solidFill>
                  <a:srgbClr val="185CB9"/>
                </a:solidFill>
              </a:rPr>
              <a:t>why</a:t>
            </a:r>
            <a:r>
              <a:rPr lang="fr-FR" sz="2400" b="1" dirty="0">
                <a:solidFill>
                  <a:srgbClr val="185CB9"/>
                </a:solidFill>
              </a:rPr>
              <a:t>  ?</a:t>
            </a:r>
          </a:p>
          <a:p>
            <a:pPr marL="1150938" lvl="2" indent="-236538" defTabSz="81438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>
                <a:solidFill>
                  <a:srgbClr val="185CB9"/>
                </a:solidFill>
              </a:rPr>
              <a:t>Price down, </a:t>
            </a:r>
            <a:r>
              <a:rPr lang="fr-FR" b="1" dirty="0" err="1">
                <a:solidFill>
                  <a:srgbClr val="185CB9"/>
                </a:solidFill>
              </a:rPr>
              <a:t>too</a:t>
            </a:r>
            <a:r>
              <a:rPr lang="fr-FR" b="1" dirty="0">
                <a:solidFill>
                  <a:srgbClr val="185CB9"/>
                </a:solidFill>
              </a:rPr>
              <a:t> </a:t>
            </a:r>
            <a:r>
              <a:rPr lang="fr-FR" b="1" dirty="0" err="1">
                <a:solidFill>
                  <a:srgbClr val="185CB9"/>
                </a:solidFill>
              </a:rPr>
              <a:t>much</a:t>
            </a:r>
            <a:r>
              <a:rPr lang="fr-FR" b="1" dirty="0">
                <a:solidFill>
                  <a:srgbClr val="185CB9"/>
                </a:solidFill>
              </a:rPr>
              <a:t> discount ?</a:t>
            </a:r>
          </a:p>
          <a:p>
            <a:pPr marL="1150938" lvl="2" indent="-236538" defTabSz="81438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 err="1">
                <a:solidFill>
                  <a:srgbClr val="185CB9"/>
                </a:solidFill>
              </a:rPr>
              <a:t>Costs</a:t>
            </a:r>
            <a:r>
              <a:rPr lang="fr-FR" b="1" dirty="0">
                <a:solidFill>
                  <a:srgbClr val="185CB9"/>
                </a:solidFill>
              </a:rPr>
              <a:t> up ?</a:t>
            </a:r>
          </a:p>
          <a:p>
            <a:pPr marL="1150938" lvl="2" indent="-236538" defTabSz="81438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>
                <a:solidFill>
                  <a:srgbClr val="185CB9"/>
                </a:solidFill>
              </a:rPr>
              <a:t>Product mix ?</a:t>
            </a:r>
          </a:p>
          <a:p>
            <a:pPr marL="1150938" lvl="2" indent="-236538" defTabSz="81438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SzPct val="100000"/>
              <a:buFontTx/>
              <a:buChar char="-"/>
            </a:pPr>
            <a:r>
              <a:rPr lang="fr-FR" b="1" dirty="0" err="1">
                <a:solidFill>
                  <a:srgbClr val="185CB9"/>
                </a:solidFill>
              </a:rPr>
              <a:t>Competitive</a:t>
            </a:r>
            <a:r>
              <a:rPr lang="fr-FR" b="1" dirty="0">
                <a:solidFill>
                  <a:srgbClr val="185CB9"/>
                </a:solidFill>
              </a:rPr>
              <a:t> pressure </a:t>
            </a:r>
            <a:r>
              <a:rPr lang="fr-FR" b="1" dirty="0" smtClean="0">
                <a:solidFill>
                  <a:srgbClr val="185CB9"/>
                </a:solidFill>
              </a:rPr>
              <a:t>?</a:t>
            </a:r>
            <a:endParaRPr lang="fr-FR" b="1" dirty="0">
              <a:solidFill>
                <a:srgbClr val="185CB9"/>
              </a:solidFill>
            </a:endParaRPr>
          </a:p>
          <a:p>
            <a:pPr marL="236538" indent="-236538" defTabSz="81438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 err="1">
                <a:solidFill>
                  <a:srgbClr val="185CB9"/>
                </a:solidFill>
              </a:rPr>
              <a:t>Should</a:t>
            </a:r>
            <a:r>
              <a:rPr lang="fr-FR" sz="2400" b="1" dirty="0">
                <a:solidFill>
                  <a:srgbClr val="185CB9"/>
                </a:solidFill>
              </a:rPr>
              <a:t> </a:t>
            </a:r>
            <a:r>
              <a:rPr lang="fr-FR" sz="2400" b="1" dirty="0" err="1">
                <a:solidFill>
                  <a:srgbClr val="185CB9"/>
                </a:solidFill>
              </a:rPr>
              <a:t>be</a:t>
            </a:r>
            <a:r>
              <a:rPr lang="fr-FR" sz="2400" b="1" dirty="0">
                <a:solidFill>
                  <a:srgbClr val="185CB9"/>
                </a:solidFill>
              </a:rPr>
              <a:t> </a:t>
            </a:r>
            <a:r>
              <a:rPr lang="fr-FR" sz="2400" b="1" dirty="0" err="1">
                <a:solidFill>
                  <a:srgbClr val="185CB9"/>
                </a:solidFill>
              </a:rPr>
              <a:t>compared</a:t>
            </a:r>
            <a:r>
              <a:rPr lang="fr-FR" sz="2400" b="1" dirty="0">
                <a:solidFill>
                  <a:srgbClr val="185CB9"/>
                </a:solidFill>
              </a:rPr>
              <a:t> to </a:t>
            </a:r>
            <a:r>
              <a:rPr lang="fr-FR" sz="2400" b="1" dirty="0" err="1">
                <a:solidFill>
                  <a:srgbClr val="185CB9"/>
                </a:solidFill>
              </a:rPr>
              <a:t>industry</a:t>
            </a:r>
            <a:r>
              <a:rPr lang="fr-FR" sz="2400" b="1" dirty="0">
                <a:solidFill>
                  <a:srgbClr val="185CB9"/>
                </a:solidFill>
              </a:rPr>
              <a:t> benchmark</a:t>
            </a:r>
          </a:p>
          <a:p>
            <a:pPr marL="236538" indent="-236538" defTabSz="81438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Wingdings" charset="0"/>
              <a:buChar char="§"/>
            </a:pPr>
            <a:r>
              <a:rPr lang="fr-FR" sz="2400" b="1" dirty="0" err="1">
                <a:solidFill>
                  <a:srgbClr val="185CB9"/>
                </a:solidFill>
              </a:rPr>
              <a:t>Should</a:t>
            </a:r>
            <a:r>
              <a:rPr lang="fr-FR" sz="2400" b="1" dirty="0">
                <a:solidFill>
                  <a:srgbClr val="185CB9"/>
                </a:solidFill>
              </a:rPr>
              <a:t> </a:t>
            </a:r>
            <a:r>
              <a:rPr lang="fr-FR" sz="2400" b="1" dirty="0" err="1">
                <a:solidFill>
                  <a:srgbClr val="185CB9"/>
                </a:solidFill>
              </a:rPr>
              <a:t>be</a:t>
            </a:r>
            <a:r>
              <a:rPr lang="fr-FR" sz="2400" b="1" dirty="0">
                <a:solidFill>
                  <a:srgbClr val="185CB9"/>
                </a:solidFill>
              </a:rPr>
              <a:t> </a:t>
            </a:r>
            <a:r>
              <a:rPr lang="fr-FR" sz="2400" b="1" dirty="0" err="1">
                <a:solidFill>
                  <a:srgbClr val="185CB9"/>
                </a:solidFill>
              </a:rPr>
              <a:t>tracked</a:t>
            </a:r>
            <a:r>
              <a:rPr lang="fr-FR" sz="2400" b="1" dirty="0">
                <a:solidFill>
                  <a:srgbClr val="185CB9"/>
                </a:solidFill>
              </a:rPr>
              <a:t> over time and variations </a:t>
            </a:r>
            <a:r>
              <a:rPr lang="fr-FR" sz="2400" b="1" dirty="0" err="1">
                <a:solidFill>
                  <a:srgbClr val="185CB9"/>
                </a:solidFill>
              </a:rPr>
              <a:t>analyzed</a:t>
            </a:r>
            <a:endParaRPr lang="fr-FR" sz="2400" b="1" dirty="0">
              <a:solidFill>
                <a:srgbClr val="185C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41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10436" y="2381144"/>
            <a:ext cx="424989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2"/>
                </a:solidFill>
              </a:rPr>
              <a:t>Thank you!</a:t>
            </a:r>
          </a:p>
          <a:p>
            <a:pPr algn="ctr"/>
            <a:endParaRPr lang="en-US" sz="3600" b="1" dirty="0" smtClean="0">
              <a:solidFill>
                <a:schemeClr val="tx2"/>
              </a:solidFill>
            </a:endParaRPr>
          </a:p>
          <a:p>
            <a:pPr algn="ctr"/>
            <a:r>
              <a:rPr lang="en-US" sz="3600" b="1" dirty="0" smtClean="0">
                <a:solidFill>
                  <a:schemeClr val="tx2"/>
                </a:solidFill>
              </a:rPr>
              <a:t>See </a:t>
            </a:r>
            <a:r>
              <a:rPr lang="en-US" sz="3600" b="1" dirty="0">
                <a:solidFill>
                  <a:schemeClr val="tx2"/>
                </a:solidFill>
              </a:rPr>
              <a:t>you next time</a:t>
            </a:r>
          </a:p>
        </p:txBody>
      </p:sp>
    </p:spTree>
    <p:extLst>
      <p:ext uri="{BB962C8B-B14F-4D97-AF65-F5344CB8AC3E}">
        <p14:creationId xmlns:p14="http://schemas.microsoft.com/office/powerpoint/2010/main" val="149357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7"/>
            <a:ext cx="7536776" cy="345069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Individual grade will be made up of:</a:t>
            </a:r>
          </a:p>
          <a:p>
            <a:pPr>
              <a:buFont typeface="Arial"/>
              <a:buChar char="•"/>
            </a:pPr>
            <a:r>
              <a:rPr lang="en-US" dirty="0" smtClean="0"/>
              <a:t>20% Active class participation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 smtClean="0"/>
              <a:t>80</a:t>
            </a:r>
            <a:r>
              <a:rPr lang="en-US" smtClean="0"/>
              <a:t>% Individual exam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086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6"/>
            <a:ext cx="7408333" cy="3661633"/>
          </a:xfrm>
        </p:spPr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Be respectful of those talking or presenting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Be ON TIME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dirty="0" smtClean="0"/>
              <a:t>Being late is a sign of disrespect to the trainer and your peers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dirty="0" smtClean="0"/>
              <a:t>After 10 minutes delay , you will not be accepted in class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Switch off your cell phones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Laptops or tablets are tolerated only for in-class case case studies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Do not be shy, participate actively and ask clarification questions as you see fit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One discussion at a time, please!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Ground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633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buFont typeface="Arial"/>
              <a:buChar char="•"/>
            </a:pPr>
            <a:r>
              <a:rPr lang="en-US" dirty="0"/>
              <a:t>I expect you to turn-in your completed assignments on time to receive proper credit/grade   </a:t>
            </a:r>
          </a:p>
          <a:p>
            <a:pPr lvl="0">
              <a:buFont typeface="Arial"/>
              <a:buChar char="•"/>
            </a:pPr>
            <a:r>
              <a:rPr lang="en-US" dirty="0"/>
              <a:t>Any work submitted must be your own</a:t>
            </a:r>
          </a:p>
          <a:p>
            <a:pPr lvl="0">
              <a:buFont typeface="Arial"/>
              <a:buChar char="•"/>
            </a:pPr>
            <a:r>
              <a:rPr lang="en-US" dirty="0"/>
              <a:t>I expect everyone to contribute equally to group assignments (if any)</a:t>
            </a:r>
          </a:p>
          <a:p>
            <a:pPr lvl="0">
              <a:buFont typeface="Arial"/>
              <a:buChar char="•"/>
            </a:pPr>
            <a:r>
              <a:rPr lang="en-US" dirty="0"/>
              <a:t>Attendance in every class is expected, active class participation and discussion is strongly encouraged  </a:t>
            </a:r>
          </a:p>
          <a:p>
            <a:pPr lvl="0">
              <a:buFont typeface="Arial"/>
              <a:buChar char="•"/>
            </a:pPr>
            <a:r>
              <a:rPr lang="en-US" dirty="0"/>
              <a:t>Late work submission will not be accepted unless prior arrangements have been made directly with me</a:t>
            </a:r>
          </a:p>
          <a:p>
            <a:pPr lvl="0">
              <a:buFont typeface="Arial"/>
              <a:buChar char="•"/>
            </a:pPr>
            <a:r>
              <a:rPr lang="en-US" dirty="0"/>
              <a:t>Cases will be decided on an individual basis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 &amp; policies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086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Sessions calendar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74789"/>
              </p:ext>
            </p:extLst>
          </p:nvPr>
        </p:nvGraphicFramePr>
        <p:xfrm>
          <a:off x="596900" y="3296919"/>
          <a:ext cx="8204200" cy="196657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06207"/>
                <a:gridCol w="2658210"/>
                <a:gridCol w="1884912"/>
                <a:gridCol w="2754871"/>
              </a:tblGrid>
              <a:tr h="5059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Session</a:t>
                      </a:r>
                    </a:p>
                    <a:p>
                      <a:pPr algn="ctr"/>
                      <a:r>
                        <a:rPr lang="en-US" sz="1400" dirty="0" err="1" smtClean="0"/>
                        <a:t>nb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Contents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621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Thursday</a:t>
                      </a:r>
                      <a:r>
                        <a:rPr lang="en-US" sz="1400" baseline="0" dirty="0" smtClean="0"/>
                        <a:t> July 12th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10:00– 13:00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Introduction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621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Wednesday July</a:t>
                      </a:r>
                      <a:r>
                        <a:rPr lang="en-US" sz="1400" baseline="0" dirty="0" smtClean="0"/>
                        <a:t> 18th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10:00</a:t>
                      </a:r>
                      <a:r>
                        <a:rPr lang="en-US" sz="1400" baseline="0" dirty="0" smtClean="0"/>
                        <a:t> – 13:00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Home work review + class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621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Wednesday July 25th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10:00</a:t>
                      </a:r>
                      <a:r>
                        <a:rPr lang="en-US" sz="1400" baseline="0" dirty="0" smtClean="0"/>
                        <a:t> – 13:00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Home work review + class</a:t>
                      </a:r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621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Wednesday July 25th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15:</a:t>
                      </a:r>
                      <a:r>
                        <a:rPr lang="en-US" sz="1400" dirty="0" smtClean="0"/>
                        <a:t>00</a:t>
                      </a:r>
                      <a:r>
                        <a:rPr lang="en-US" sz="1400" baseline="0" dirty="0" smtClean="0"/>
                        <a:t> – </a:t>
                      </a:r>
                      <a:r>
                        <a:rPr lang="en-US" sz="1400" baseline="0" dirty="0" smtClean="0"/>
                        <a:t>17:</a:t>
                      </a:r>
                      <a:r>
                        <a:rPr lang="en-US" sz="1400" baseline="0" dirty="0" smtClean="0"/>
                        <a:t>00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Exam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8256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schedule and contents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35260" y="2683331"/>
            <a:ext cx="8692840" cy="11520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1199992" y="2683331"/>
            <a:ext cx="6884413" cy="3450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18" charset="2"/>
              <a:buNone/>
            </a:pPr>
            <a:r>
              <a:rPr lang="en-US" sz="2000" b="1" dirty="0" smtClean="0"/>
              <a:t>Session 1 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Introduction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Corporate Finance general concepts</a:t>
            </a:r>
          </a:p>
          <a:p>
            <a:pPr marL="0" indent="0">
              <a:buFont typeface="Symbol" pitchFamily="18" charset="2"/>
              <a:buNone/>
            </a:pPr>
            <a:r>
              <a:rPr lang="en-US" sz="2000" b="1" dirty="0" smtClean="0"/>
              <a:t>Session 2 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Planning and Budgeting, Cost Management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Case study</a:t>
            </a:r>
          </a:p>
          <a:p>
            <a:pPr marL="0" indent="0">
              <a:buFont typeface="Symbol" pitchFamily="18" charset="2"/>
              <a:buNone/>
            </a:pPr>
            <a:r>
              <a:rPr lang="en-US" sz="2000" b="1" dirty="0" smtClean="0"/>
              <a:t>Session 3</a:t>
            </a:r>
            <a:endParaRPr lang="en-US" sz="2000" dirty="0" smtClean="0"/>
          </a:p>
          <a:p>
            <a:pPr>
              <a:buFont typeface="Arial"/>
              <a:buChar char="•"/>
            </a:pPr>
            <a:r>
              <a:rPr lang="en-US" sz="2000" dirty="0" smtClean="0"/>
              <a:t>Project value case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Case study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0194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1452880"/>
            <a:ext cx="7772400" cy="2534680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463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3326</TotalTime>
  <Words>1585</Words>
  <Application>Microsoft Macintosh PowerPoint</Application>
  <PresentationFormat>On-screen Show (4:3)</PresentationFormat>
  <Paragraphs>321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Waveform</vt:lpstr>
      <vt:lpstr>Finance for IT managers</vt:lpstr>
      <vt:lpstr>Course description</vt:lpstr>
      <vt:lpstr>Learning objectives</vt:lpstr>
      <vt:lpstr>Assessment method</vt:lpstr>
      <vt:lpstr>Ground rules</vt:lpstr>
      <vt:lpstr>Expectations &amp; policies</vt:lpstr>
      <vt:lpstr>Sessions calendar</vt:lpstr>
      <vt:lpstr>Course schedule and contents</vt:lpstr>
      <vt:lpstr>Introduction</vt:lpstr>
      <vt:lpstr>PowerPoint Presentation</vt:lpstr>
      <vt:lpstr>You and change management</vt:lpstr>
      <vt:lpstr>Course schedule and contents</vt:lpstr>
      <vt:lpstr>Corporate Finance general concepts</vt:lpstr>
      <vt:lpstr>Corporate Finance Key concepts</vt:lpstr>
      <vt:lpstr>Corporate Finance Key concepts</vt:lpstr>
      <vt:lpstr>Balance Sheet</vt:lpstr>
      <vt:lpstr>Balance Sheet</vt:lpstr>
      <vt:lpstr>Income Statement (P&amp;L)</vt:lpstr>
      <vt:lpstr>Income Statement (P&amp;L) Cost of Sales</vt:lpstr>
      <vt:lpstr>Income Statement (P&amp;L)</vt:lpstr>
      <vt:lpstr>Balance Sheet vs P&amp;L</vt:lpstr>
      <vt:lpstr>Profit vs Cash</vt:lpstr>
      <vt:lpstr>Wonder Widget story</vt:lpstr>
      <vt:lpstr>Wonder Widget story</vt:lpstr>
      <vt:lpstr>Cash Flow cycle</vt:lpstr>
      <vt:lpstr>Cash Flow curve</vt:lpstr>
      <vt:lpstr>Fast growth means big appetite for cash</vt:lpstr>
      <vt:lpstr>Net Profit vs Cash Flow</vt:lpstr>
      <vt:lpstr>Cash Flow statement</vt:lpstr>
      <vt:lpstr>Profit vs Cash Flow Summary</vt:lpstr>
      <vt:lpstr>Depreciation / Amortization</vt:lpstr>
      <vt:lpstr>Critical Performance ratio (CFP)</vt:lpstr>
      <vt:lpstr>Critical Performance ratio (CFP)</vt:lpstr>
      <vt:lpstr>Critical Performance ratio (CFP)</vt:lpstr>
      <vt:lpstr>Critical Performance ratio (CFP)</vt:lpstr>
      <vt:lpstr>Critical Performance ratio (CFP) Summary</vt:lpstr>
      <vt:lpstr>PowerPoint Presentation</vt:lpstr>
    </vt:vector>
  </TitlesOfParts>
  <Manager/>
  <Company>Hervé Gallot for EPITA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International Masters</dc:title>
  <dc:subject>Finance for IT Managers</dc:subject>
  <dc:creator>Hervé Gallot</dc:creator>
  <cp:keywords/>
  <dc:description/>
  <cp:lastModifiedBy>Sylvie Appriou</cp:lastModifiedBy>
  <cp:revision>585</cp:revision>
  <cp:lastPrinted>2013-03-07T08:20:19Z</cp:lastPrinted>
  <dcterms:created xsi:type="dcterms:W3CDTF">2013-02-25T11:18:49Z</dcterms:created>
  <dcterms:modified xsi:type="dcterms:W3CDTF">2018-07-04T10:31:13Z</dcterms:modified>
  <cp:category/>
</cp:coreProperties>
</file>